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notesMasterIdLst>
    <p:notesMasterId r:id="rId47"/>
  </p:notesMasterIdLst>
  <p:handoutMasterIdLst>
    <p:handoutMasterId r:id="rId48"/>
  </p:handoutMasterIdLst>
  <p:sldIdLst>
    <p:sldId id="413" r:id="rId2"/>
    <p:sldId id="418" r:id="rId3"/>
    <p:sldId id="419" r:id="rId4"/>
    <p:sldId id="357" r:id="rId5"/>
    <p:sldId id="382" r:id="rId6"/>
    <p:sldId id="443" r:id="rId7"/>
    <p:sldId id="408" r:id="rId8"/>
    <p:sldId id="433" r:id="rId9"/>
    <p:sldId id="434" r:id="rId10"/>
    <p:sldId id="387" r:id="rId11"/>
    <p:sldId id="390" r:id="rId12"/>
    <p:sldId id="447" r:id="rId13"/>
    <p:sldId id="392" r:id="rId14"/>
    <p:sldId id="393" r:id="rId15"/>
    <p:sldId id="431" r:id="rId16"/>
    <p:sldId id="415" r:id="rId17"/>
    <p:sldId id="394" r:id="rId18"/>
    <p:sldId id="395" r:id="rId19"/>
    <p:sldId id="423" r:id="rId20"/>
    <p:sldId id="424" r:id="rId21"/>
    <p:sldId id="425" r:id="rId22"/>
    <p:sldId id="445" r:id="rId23"/>
    <p:sldId id="426" r:id="rId24"/>
    <p:sldId id="432" r:id="rId25"/>
    <p:sldId id="403" r:id="rId26"/>
    <p:sldId id="420" r:id="rId27"/>
    <p:sldId id="421" r:id="rId28"/>
    <p:sldId id="430" r:id="rId29"/>
    <p:sldId id="446" r:id="rId30"/>
    <p:sldId id="412" r:id="rId31"/>
    <p:sldId id="435" r:id="rId32"/>
    <p:sldId id="436" r:id="rId33"/>
    <p:sldId id="437" r:id="rId34"/>
    <p:sldId id="438" r:id="rId35"/>
    <p:sldId id="439" r:id="rId36"/>
    <p:sldId id="440" r:id="rId37"/>
    <p:sldId id="441" r:id="rId38"/>
    <p:sldId id="442" r:id="rId39"/>
    <p:sldId id="389" r:id="rId40"/>
    <p:sldId id="383" r:id="rId41"/>
    <p:sldId id="410" r:id="rId42"/>
    <p:sldId id="409" r:id="rId43"/>
    <p:sldId id="448" r:id="rId44"/>
    <p:sldId id="429" r:id="rId45"/>
    <p:sldId id="416" r:id="rId46"/>
  </p:sldIdLst>
  <p:sldSz cx="9144000" cy="5143500" type="screen16x9"/>
  <p:notesSz cx="6662738" cy="9866313"/>
  <p:defaultTextStyle>
    <a:defPPr>
      <a:defRPr lang="en-GB"/>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652"/>
    <a:srgbClr val="3333CC"/>
    <a:srgbClr val="171A3A"/>
    <a:srgbClr val="0A0E40"/>
    <a:srgbClr val="00FF00"/>
    <a:srgbClr val="99CCFF"/>
    <a:srgbClr val="FFFF99"/>
    <a:srgbClr val="6124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49" autoAdjust="0"/>
    <p:restoredTop sz="78600" autoAdjust="0"/>
  </p:normalViewPr>
  <p:slideViewPr>
    <p:cSldViewPr>
      <p:cViewPr varScale="1">
        <p:scale>
          <a:sx n="95" d="100"/>
          <a:sy n="95" d="100"/>
        </p:scale>
        <p:origin x="-360" y="-96"/>
      </p:cViewPr>
      <p:guideLst>
        <p:guide orient="horz" pos="1620"/>
        <p:guide pos="2880"/>
      </p:guideLst>
    </p:cSldViewPr>
  </p:slideViewPr>
  <p:outlineViewPr>
    <p:cViewPr>
      <p:scale>
        <a:sx n="33" d="100"/>
        <a:sy n="33" d="100"/>
      </p:scale>
      <p:origin x="0" y="13116"/>
    </p:cViewPr>
  </p:outlin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887663" cy="493713"/>
          </a:xfrm>
          <a:prstGeom prst="rect">
            <a:avLst/>
          </a:prstGeom>
          <a:noFill/>
          <a:ln w="9525">
            <a:noFill/>
            <a:miter lim="800000"/>
            <a:headEnd/>
            <a:tailEnd/>
          </a:ln>
          <a:effectLst/>
        </p:spPr>
        <p:txBody>
          <a:bodyPr vert="horz" wrap="square" lIns="90491" tIns="45245" rIns="90491" bIns="45245" numCol="1" anchor="t" anchorCtr="0" compatLnSpc="1">
            <a:prstTxWarp prst="textNoShape">
              <a:avLst/>
            </a:prstTxWarp>
          </a:bodyPr>
          <a:lstStyle>
            <a:lvl1pPr defTabSz="904875">
              <a:defRPr sz="1200" b="1"/>
            </a:lvl1pPr>
          </a:lstStyle>
          <a:p>
            <a:endParaRPr lang="en-GB"/>
          </a:p>
        </p:txBody>
      </p:sp>
      <p:sp>
        <p:nvSpPr>
          <p:cNvPr id="32771" name="Rectangle 3"/>
          <p:cNvSpPr>
            <a:spLocks noGrp="1" noChangeArrowheads="1"/>
          </p:cNvSpPr>
          <p:nvPr>
            <p:ph type="dt" sz="quarter" idx="1"/>
          </p:nvPr>
        </p:nvSpPr>
        <p:spPr bwMode="auto">
          <a:xfrm>
            <a:off x="3775075" y="0"/>
            <a:ext cx="2887663" cy="493713"/>
          </a:xfrm>
          <a:prstGeom prst="rect">
            <a:avLst/>
          </a:prstGeom>
          <a:noFill/>
          <a:ln w="9525">
            <a:noFill/>
            <a:miter lim="800000"/>
            <a:headEnd/>
            <a:tailEnd/>
          </a:ln>
          <a:effectLst/>
        </p:spPr>
        <p:txBody>
          <a:bodyPr vert="horz" wrap="square" lIns="90491" tIns="45245" rIns="90491" bIns="45245" numCol="1" anchor="t" anchorCtr="0" compatLnSpc="1">
            <a:prstTxWarp prst="textNoShape">
              <a:avLst/>
            </a:prstTxWarp>
          </a:bodyPr>
          <a:lstStyle>
            <a:lvl1pPr algn="r" defTabSz="904875">
              <a:defRPr sz="1200" b="1"/>
            </a:lvl1pPr>
          </a:lstStyle>
          <a:p>
            <a:endParaRPr lang="en-GB"/>
          </a:p>
        </p:txBody>
      </p:sp>
      <p:sp>
        <p:nvSpPr>
          <p:cNvPr id="32772" name="Rectangle 4"/>
          <p:cNvSpPr>
            <a:spLocks noGrp="1" noChangeArrowheads="1"/>
          </p:cNvSpPr>
          <p:nvPr>
            <p:ph type="ftr" sz="quarter" idx="2"/>
          </p:nvPr>
        </p:nvSpPr>
        <p:spPr bwMode="auto">
          <a:xfrm>
            <a:off x="0" y="9372600"/>
            <a:ext cx="2887663" cy="493713"/>
          </a:xfrm>
          <a:prstGeom prst="rect">
            <a:avLst/>
          </a:prstGeom>
          <a:noFill/>
          <a:ln w="9525">
            <a:noFill/>
            <a:miter lim="800000"/>
            <a:headEnd/>
            <a:tailEnd/>
          </a:ln>
          <a:effectLst/>
        </p:spPr>
        <p:txBody>
          <a:bodyPr vert="horz" wrap="square" lIns="90491" tIns="45245" rIns="90491" bIns="45245" numCol="1" anchor="b" anchorCtr="0" compatLnSpc="1">
            <a:prstTxWarp prst="textNoShape">
              <a:avLst/>
            </a:prstTxWarp>
          </a:bodyPr>
          <a:lstStyle>
            <a:lvl1pPr defTabSz="904875">
              <a:defRPr sz="1200" b="1"/>
            </a:lvl1pPr>
          </a:lstStyle>
          <a:p>
            <a:endParaRPr lang="en-GB"/>
          </a:p>
        </p:txBody>
      </p:sp>
      <p:sp>
        <p:nvSpPr>
          <p:cNvPr id="32773" name="Rectangle 5"/>
          <p:cNvSpPr>
            <a:spLocks noGrp="1" noChangeArrowheads="1"/>
          </p:cNvSpPr>
          <p:nvPr>
            <p:ph type="sldNum" sz="quarter" idx="3"/>
          </p:nvPr>
        </p:nvSpPr>
        <p:spPr bwMode="auto">
          <a:xfrm>
            <a:off x="3775075" y="9372600"/>
            <a:ext cx="2887663" cy="493713"/>
          </a:xfrm>
          <a:prstGeom prst="rect">
            <a:avLst/>
          </a:prstGeom>
          <a:noFill/>
          <a:ln w="9525">
            <a:noFill/>
            <a:miter lim="800000"/>
            <a:headEnd/>
            <a:tailEnd/>
          </a:ln>
          <a:effectLst/>
        </p:spPr>
        <p:txBody>
          <a:bodyPr vert="horz" wrap="square" lIns="90491" tIns="45245" rIns="90491" bIns="45245" numCol="1" anchor="b" anchorCtr="0" compatLnSpc="1">
            <a:prstTxWarp prst="textNoShape">
              <a:avLst/>
            </a:prstTxWarp>
          </a:bodyPr>
          <a:lstStyle>
            <a:lvl1pPr algn="r" defTabSz="904875">
              <a:defRPr sz="1200" b="1"/>
            </a:lvl1pPr>
          </a:lstStyle>
          <a:p>
            <a:fld id="{DBE9E46C-8C33-4CC7-B5F8-64259229DD4E}" type="slidenum">
              <a:rPr lang="en-GB"/>
              <a:pPr/>
              <a:t>‹#›</a:t>
            </a:fld>
            <a:endParaRPr lang="en-GB"/>
          </a:p>
        </p:txBody>
      </p:sp>
    </p:spTree>
    <p:extLst>
      <p:ext uri="{BB962C8B-B14F-4D97-AF65-F5344CB8AC3E}">
        <p14:creationId xmlns:p14="http://schemas.microsoft.com/office/powerpoint/2010/main" val="2380603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887663" cy="493713"/>
          </a:xfrm>
          <a:prstGeom prst="rect">
            <a:avLst/>
          </a:prstGeom>
          <a:noFill/>
          <a:ln w="9525">
            <a:noFill/>
            <a:miter lim="800000"/>
            <a:headEnd/>
            <a:tailEnd/>
          </a:ln>
          <a:effectLst/>
        </p:spPr>
        <p:txBody>
          <a:bodyPr vert="horz" wrap="square" lIns="90491" tIns="45245" rIns="90491" bIns="45245" numCol="1" anchor="t" anchorCtr="0" compatLnSpc="1">
            <a:prstTxWarp prst="textNoShape">
              <a:avLst/>
            </a:prstTxWarp>
          </a:bodyPr>
          <a:lstStyle>
            <a:lvl1pPr defTabSz="904875">
              <a:defRPr sz="1200" b="1"/>
            </a:lvl1pPr>
          </a:lstStyle>
          <a:p>
            <a:endParaRPr lang="en-GB"/>
          </a:p>
        </p:txBody>
      </p:sp>
      <p:sp>
        <p:nvSpPr>
          <p:cNvPr id="29699" name="Rectangle 3"/>
          <p:cNvSpPr>
            <a:spLocks noGrp="1" noChangeArrowheads="1"/>
          </p:cNvSpPr>
          <p:nvPr>
            <p:ph type="dt" idx="1"/>
          </p:nvPr>
        </p:nvSpPr>
        <p:spPr bwMode="auto">
          <a:xfrm>
            <a:off x="3775075" y="0"/>
            <a:ext cx="2887663" cy="493713"/>
          </a:xfrm>
          <a:prstGeom prst="rect">
            <a:avLst/>
          </a:prstGeom>
          <a:noFill/>
          <a:ln w="9525">
            <a:noFill/>
            <a:miter lim="800000"/>
            <a:headEnd/>
            <a:tailEnd/>
          </a:ln>
          <a:effectLst/>
        </p:spPr>
        <p:txBody>
          <a:bodyPr vert="horz" wrap="square" lIns="90491" tIns="45245" rIns="90491" bIns="45245" numCol="1" anchor="t" anchorCtr="0" compatLnSpc="1">
            <a:prstTxWarp prst="textNoShape">
              <a:avLst/>
            </a:prstTxWarp>
          </a:bodyPr>
          <a:lstStyle>
            <a:lvl1pPr algn="r" defTabSz="904875">
              <a:defRPr sz="1200" b="1"/>
            </a:lvl1pPr>
          </a:lstStyle>
          <a:p>
            <a:endParaRPr lang="en-GB"/>
          </a:p>
        </p:txBody>
      </p:sp>
      <p:sp>
        <p:nvSpPr>
          <p:cNvPr id="29700" name="Rectangle 4"/>
          <p:cNvSpPr>
            <a:spLocks noGrp="1" noRot="1" noChangeAspect="1" noChangeArrowheads="1" noTextEdit="1"/>
          </p:cNvSpPr>
          <p:nvPr>
            <p:ph type="sldImg" idx="2"/>
          </p:nvPr>
        </p:nvSpPr>
        <p:spPr bwMode="auto">
          <a:xfrm>
            <a:off x="42863" y="739775"/>
            <a:ext cx="6578600" cy="3700463"/>
          </a:xfrm>
          <a:prstGeom prst="rect">
            <a:avLst/>
          </a:prstGeom>
          <a:noFill/>
          <a:ln w="9525">
            <a:solidFill>
              <a:srgbClr val="000000"/>
            </a:solidFill>
            <a:miter lim="800000"/>
            <a:headEnd/>
            <a:tailEnd/>
          </a:ln>
          <a:effectLst/>
        </p:spPr>
      </p:sp>
      <p:sp>
        <p:nvSpPr>
          <p:cNvPr id="29701" name="Rectangle 5"/>
          <p:cNvSpPr>
            <a:spLocks noGrp="1" noChangeArrowheads="1"/>
          </p:cNvSpPr>
          <p:nvPr>
            <p:ph type="body" sz="quarter" idx="3"/>
          </p:nvPr>
        </p:nvSpPr>
        <p:spPr bwMode="auto">
          <a:xfrm>
            <a:off x="889000" y="4686300"/>
            <a:ext cx="4884738" cy="4440238"/>
          </a:xfrm>
          <a:prstGeom prst="rect">
            <a:avLst/>
          </a:prstGeom>
          <a:noFill/>
          <a:ln w="9525">
            <a:noFill/>
            <a:miter lim="800000"/>
            <a:headEnd/>
            <a:tailEnd/>
          </a:ln>
          <a:effectLst/>
        </p:spPr>
        <p:txBody>
          <a:bodyPr vert="horz" wrap="square" lIns="90491" tIns="45245" rIns="90491" bIns="45245"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29702" name="Rectangle 6"/>
          <p:cNvSpPr>
            <a:spLocks noGrp="1" noChangeArrowheads="1"/>
          </p:cNvSpPr>
          <p:nvPr>
            <p:ph type="ftr" sz="quarter" idx="4"/>
          </p:nvPr>
        </p:nvSpPr>
        <p:spPr bwMode="auto">
          <a:xfrm>
            <a:off x="0" y="9372600"/>
            <a:ext cx="2887663" cy="493713"/>
          </a:xfrm>
          <a:prstGeom prst="rect">
            <a:avLst/>
          </a:prstGeom>
          <a:noFill/>
          <a:ln w="9525">
            <a:noFill/>
            <a:miter lim="800000"/>
            <a:headEnd/>
            <a:tailEnd/>
          </a:ln>
          <a:effectLst/>
        </p:spPr>
        <p:txBody>
          <a:bodyPr vert="horz" wrap="square" lIns="90491" tIns="45245" rIns="90491" bIns="45245" numCol="1" anchor="b" anchorCtr="0" compatLnSpc="1">
            <a:prstTxWarp prst="textNoShape">
              <a:avLst/>
            </a:prstTxWarp>
          </a:bodyPr>
          <a:lstStyle>
            <a:lvl1pPr defTabSz="904875">
              <a:defRPr sz="1200" b="1"/>
            </a:lvl1pPr>
          </a:lstStyle>
          <a:p>
            <a:endParaRPr lang="en-GB"/>
          </a:p>
        </p:txBody>
      </p:sp>
      <p:sp>
        <p:nvSpPr>
          <p:cNvPr id="29703" name="Rectangle 7"/>
          <p:cNvSpPr>
            <a:spLocks noGrp="1" noChangeArrowheads="1"/>
          </p:cNvSpPr>
          <p:nvPr>
            <p:ph type="sldNum" sz="quarter" idx="5"/>
          </p:nvPr>
        </p:nvSpPr>
        <p:spPr bwMode="auto">
          <a:xfrm>
            <a:off x="3775075" y="9372600"/>
            <a:ext cx="2887663" cy="493713"/>
          </a:xfrm>
          <a:prstGeom prst="rect">
            <a:avLst/>
          </a:prstGeom>
          <a:noFill/>
          <a:ln w="9525">
            <a:noFill/>
            <a:miter lim="800000"/>
            <a:headEnd/>
            <a:tailEnd/>
          </a:ln>
          <a:effectLst/>
        </p:spPr>
        <p:txBody>
          <a:bodyPr vert="horz" wrap="square" lIns="90491" tIns="45245" rIns="90491" bIns="45245" numCol="1" anchor="b" anchorCtr="0" compatLnSpc="1">
            <a:prstTxWarp prst="textNoShape">
              <a:avLst/>
            </a:prstTxWarp>
          </a:bodyPr>
          <a:lstStyle>
            <a:lvl1pPr algn="r" defTabSz="904875">
              <a:defRPr sz="1200" b="1"/>
            </a:lvl1pPr>
          </a:lstStyle>
          <a:p>
            <a:fld id="{ED7DB015-04FE-45E2-A88B-4481421EA9DD}" type="slidenum">
              <a:rPr lang="en-GB"/>
              <a:pPr/>
              <a:t>‹#›</a:t>
            </a:fld>
            <a:endParaRPr lang="en-GB"/>
          </a:p>
        </p:txBody>
      </p:sp>
    </p:spTree>
    <p:extLst>
      <p:ext uri="{BB962C8B-B14F-4D97-AF65-F5344CB8AC3E}">
        <p14:creationId xmlns:p14="http://schemas.microsoft.com/office/powerpoint/2010/main" val="14661059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78600" cy="37004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7DB015-04FE-45E2-A88B-4481421EA9DD}" type="slidenum">
              <a:rPr lang="en-GB" smtClean="0"/>
              <a:pPr/>
              <a:t>44</a:t>
            </a:fld>
            <a:endParaRPr lang="en-GB"/>
          </a:p>
        </p:txBody>
      </p:sp>
    </p:spTree>
    <p:extLst>
      <p:ext uri="{BB962C8B-B14F-4D97-AF65-F5344CB8AC3E}">
        <p14:creationId xmlns:p14="http://schemas.microsoft.com/office/powerpoint/2010/main" val="120936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78600" cy="3700463"/>
          </a:xfrm>
        </p:spPr>
      </p:sp>
      <p:sp>
        <p:nvSpPr>
          <p:cNvPr id="3" name="Notes Placeholder 2"/>
          <p:cNvSpPr>
            <a:spLocks noGrp="1"/>
          </p:cNvSpPr>
          <p:nvPr>
            <p:ph type="body" idx="1"/>
          </p:nvPr>
        </p:nvSpPr>
        <p:spPr/>
        <p:txBody>
          <a:bodyPr/>
          <a:lstStyle/>
          <a:p>
            <a:r>
              <a:rPr lang="en-US" dirty="0" smtClean="0"/>
              <a:t>Note the addition of the second</a:t>
            </a:r>
            <a:r>
              <a:rPr lang="en-US" baseline="0" dirty="0" smtClean="0"/>
              <a:t> logo.</a:t>
            </a:r>
          </a:p>
          <a:p>
            <a:r>
              <a:rPr lang="en-US" baseline="0" dirty="0" smtClean="0"/>
              <a:t>Since 1998 the University of Liverpool have operated a unique, collaborative, joint Astrophysics degree, combining the physics expertise here at the University of Liverpool with the Astrophysics expertise at LJMU’s ARI.</a:t>
            </a:r>
          </a:p>
          <a:p>
            <a:r>
              <a:rPr lang="en-US" baseline="0" dirty="0" smtClean="0"/>
              <a:t>The partnership is extremely successful and essentially seamless – form day-to-day our students are based, with the rest of the physics cohort at </a:t>
            </a:r>
            <a:r>
              <a:rPr lang="en-US" baseline="0" dirty="0" err="1" smtClean="0"/>
              <a:t>UoL</a:t>
            </a:r>
            <a:r>
              <a:rPr lang="en-US" baseline="0" dirty="0" smtClean="0"/>
              <a:t>.  However, they gain the benefits of membership of both Universities, an unusual example being two graduations and two degree certificates.</a:t>
            </a:r>
          </a:p>
          <a:p>
            <a:r>
              <a:rPr lang="en-US" baseline="0" dirty="0" smtClean="0"/>
              <a:t>And we don’t just collaborate with the physics department here, our brand new planetary physics module was developed in conjunction with ****** upstairs.</a:t>
            </a:r>
          </a:p>
          <a:p>
            <a:r>
              <a:rPr lang="en-US" baseline="0" dirty="0" smtClean="0"/>
              <a:t>We offer two degrees, F3F5 – Physics with Astronomy and F521 – Astrophysics, both of which are fully </a:t>
            </a:r>
            <a:r>
              <a:rPr lang="en-US" baseline="0" dirty="0" err="1" smtClean="0"/>
              <a:t>IoP</a:t>
            </a:r>
            <a:r>
              <a:rPr lang="en-US" baseline="0" dirty="0" smtClean="0"/>
              <a:t> accredited Physics degrees and a good proportion of the course is open (as options) to the entire physics cohort.</a:t>
            </a:r>
          </a:p>
          <a:p>
            <a:r>
              <a:rPr lang="en-US" baseline="0" dirty="0" smtClean="0"/>
              <a:t>And we run our own national facility – the Liverpool Telescope</a:t>
            </a:r>
          </a:p>
        </p:txBody>
      </p:sp>
      <p:sp>
        <p:nvSpPr>
          <p:cNvPr id="4" name="Slide Number Placeholder 3"/>
          <p:cNvSpPr>
            <a:spLocks noGrp="1"/>
          </p:cNvSpPr>
          <p:nvPr>
            <p:ph type="sldNum" sz="quarter" idx="10"/>
          </p:nvPr>
        </p:nvSpPr>
        <p:spPr/>
        <p:txBody>
          <a:bodyPr/>
          <a:lstStyle/>
          <a:p>
            <a:fld id="{ED7DB015-04FE-45E2-A88B-4481421EA9DD}" type="slidenum">
              <a:rPr lang="en-GB" smtClean="0"/>
              <a:pPr/>
              <a:t>19</a:t>
            </a:fld>
            <a:endParaRPr lang="en-GB"/>
          </a:p>
        </p:txBody>
      </p:sp>
    </p:spTree>
    <p:extLst>
      <p:ext uri="{BB962C8B-B14F-4D97-AF65-F5344CB8AC3E}">
        <p14:creationId xmlns:p14="http://schemas.microsoft.com/office/powerpoint/2010/main" val="212276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78600" cy="3700463"/>
          </a:xfrm>
        </p:spPr>
      </p:sp>
      <p:sp>
        <p:nvSpPr>
          <p:cNvPr id="3" name="Notes Placeholder 2"/>
          <p:cNvSpPr>
            <a:spLocks noGrp="1"/>
          </p:cNvSpPr>
          <p:nvPr>
            <p:ph type="body" idx="1"/>
          </p:nvPr>
        </p:nvSpPr>
        <p:spPr/>
        <p:txBody>
          <a:bodyPr/>
          <a:lstStyle/>
          <a:p>
            <a:r>
              <a:rPr lang="en-US" dirty="0" smtClean="0"/>
              <a:t>Just as with the physics courses, the astrophysics teaching is underpinned by the world leading research carried out at the ARI – not only does our own research influence our teaching but students have the opportunity to become directly involved in the research as part of their BSc or MPhys projects.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around the last decade large areas of astronomy have focused on changes at ever decreasing time intervals.  </a:t>
            </a:r>
            <a:r>
              <a:rPr lang="en-US" dirty="0" smtClean="0"/>
              <a:t>As</a:t>
            </a:r>
            <a:r>
              <a:rPr lang="en-US" baseline="0" dirty="0" smtClean="0"/>
              <a:t> we will see shortly, the ARI is uniquely placed to lead in areas of “time domain astronomy”, particularly in the area of explosive transients. In this area our research is concern with the three most energetic stellar events in the Universe, novae (my own particular area), </a:t>
            </a:r>
            <a:r>
              <a:rPr lang="en-US" baseline="0" dirty="0" err="1" smtClean="0"/>
              <a:t>Sne</a:t>
            </a:r>
            <a:r>
              <a:rPr lang="en-US" baseline="0" dirty="0" smtClean="0"/>
              <a:t> and GRBs.  Core collapse SN – the death of massive stars, can outshine (for a small time) their whole host galaxy.  Novae, aren’t so bright, but are far more numerous.  GRBs on the other hand are so energetic that, for a small fraction of time, they can outshine the entire observable Universe!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Our research spans the entire cosmic distance scale from cosmology and the large scale structure of the Universe, to active and interacting galaxies, galaxy structure and evolution, stellar populations (in galaxies and clusters), stellar dynamics, stellar evolution and star formation.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also have a well established telescope and instrumentation group.</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Our students our taught by the people involved in leading research in all of these areas.  For example, the LT directory is currently co-teaching our second year astrophysics labs with me, so the person who designed and built the LT spectrograph is teaching our undergraduates spectroscopy.</a:t>
            </a:r>
            <a:endParaRPr lang="en-US" dirty="0"/>
          </a:p>
        </p:txBody>
      </p:sp>
      <p:sp>
        <p:nvSpPr>
          <p:cNvPr id="4" name="Slide Number Placeholder 3"/>
          <p:cNvSpPr>
            <a:spLocks noGrp="1"/>
          </p:cNvSpPr>
          <p:nvPr>
            <p:ph type="sldNum" sz="quarter" idx="10"/>
          </p:nvPr>
        </p:nvSpPr>
        <p:spPr/>
        <p:txBody>
          <a:bodyPr/>
          <a:lstStyle/>
          <a:p>
            <a:fld id="{ED7DB015-04FE-45E2-A88B-4481421EA9DD}" type="slidenum">
              <a:rPr lang="en-GB" smtClean="0"/>
              <a:pPr/>
              <a:t>20</a:t>
            </a:fld>
            <a:endParaRPr lang="en-GB"/>
          </a:p>
        </p:txBody>
      </p:sp>
    </p:spTree>
    <p:extLst>
      <p:ext uri="{BB962C8B-B14F-4D97-AF65-F5344CB8AC3E}">
        <p14:creationId xmlns:p14="http://schemas.microsoft.com/office/powerpoint/2010/main" val="356195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78600" cy="3700463"/>
          </a:xfrm>
        </p:spPr>
      </p:sp>
      <p:sp>
        <p:nvSpPr>
          <p:cNvPr id="3" name="Notes Placeholder 2"/>
          <p:cNvSpPr>
            <a:spLocks noGrp="1"/>
          </p:cNvSpPr>
          <p:nvPr>
            <p:ph type="body" idx="1"/>
          </p:nvPr>
        </p:nvSpPr>
        <p:spPr/>
        <p:txBody>
          <a:bodyPr/>
          <a:lstStyle/>
          <a:p>
            <a:r>
              <a:rPr lang="en-US" dirty="0" smtClean="0"/>
              <a:t>Whilst Liverpool is a fantastic place to study </a:t>
            </a:r>
            <a:r>
              <a:rPr lang="en-US" dirty="0" err="1" smtClean="0"/>
              <a:t>Astrophyiscs</a:t>
            </a:r>
            <a:r>
              <a:rPr lang="en-US" dirty="0" smtClean="0"/>
              <a:t>,</a:t>
            </a:r>
            <a:r>
              <a:rPr lang="en-US" baseline="0" dirty="0" smtClean="0"/>
              <a:t> a large city isn’t the best place to try and do some astronomy.  So to get around the British weather and the light pollution we need to travel a bit.  </a:t>
            </a:r>
            <a:r>
              <a:rPr lang="en-US" dirty="0" smtClean="0"/>
              <a:t>My favorite part of the course and one which I have had the pleasure of going on for the past eight years and organizing for the past six.</a:t>
            </a:r>
          </a:p>
          <a:p>
            <a:r>
              <a:rPr lang="en-US" dirty="0" smtClean="0"/>
              <a:t>Between the 2</a:t>
            </a:r>
            <a:r>
              <a:rPr lang="en-US" baseline="30000" dirty="0" smtClean="0"/>
              <a:t>nd</a:t>
            </a:r>
            <a:r>
              <a:rPr lang="en-US" dirty="0" smtClean="0"/>
              <a:t> and 3</a:t>
            </a:r>
            <a:r>
              <a:rPr lang="en-US" baseline="30000" dirty="0" smtClean="0"/>
              <a:t>rd</a:t>
            </a:r>
            <a:r>
              <a:rPr lang="en-US" dirty="0" smtClean="0"/>
              <a:t> years of their</a:t>
            </a:r>
            <a:r>
              <a:rPr lang="en-US" baseline="0" dirty="0" smtClean="0"/>
              <a:t> course, we take (should they wish to go) all our second year </a:t>
            </a:r>
            <a:r>
              <a:rPr lang="en-US" baseline="0" dirty="0" err="1" smtClean="0"/>
              <a:t>astro</a:t>
            </a:r>
            <a:r>
              <a:rPr lang="en-US" baseline="0" dirty="0" smtClean="0"/>
              <a:t> students on a *free* one week observing trip to the </a:t>
            </a:r>
            <a:r>
              <a:rPr lang="en-US" baseline="0" dirty="0" err="1" smtClean="0"/>
              <a:t>Teide</a:t>
            </a:r>
            <a:r>
              <a:rPr lang="en-US" baseline="0" dirty="0" smtClean="0"/>
              <a:t> Observatory in Tenerife.  Whilst here, they have exclusive access to the 0.5M Mons telescope, last year they also had access to the 1.5M infrared Carlos Sanchez telescope and we give them a little bit of time on our own Liverpool Telescope.</a:t>
            </a:r>
          </a:p>
          <a:p>
            <a:r>
              <a:rPr lang="en-US" baseline="0" dirty="0" smtClean="0"/>
              <a:t>They spend the entire week, planning and conducting observing programs designed by themselves using a suite of professional telescopes at one of the best observing sites in the world.</a:t>
            </a:r>
            <a:endParaRPr lang="en-US" dirty="0"/>
          </a:p>
        </p:txBody>
      </p:sp>
      <p:sp>
        <p:nvSpPr>
          <p:cNvPr id="4" name="Slide Number Placeholder 3"/>
          <p:cNvSpPr>
            <a:spLocks noGrp="1"/>
          </p:cNvSpPr>
          <p:nvPr>
            <p:ph type="sldNum" sz="quarter" idx="10"/>
          </p:nvPr>
        </p:nvSpPr>
        <p:spPr/>
        <p:txBody>
          <a:bodyPr/>
          <a:lstStyle/>
          <a:p>
            <a:fld id="{ED7DB015-04FE-45E2-A88B-4481421EA9DD}" type="slidenum">
              <a:rPr lang="en-GB" smtClean="0"/>
              <a:pPr/>
              <a:t>21</a:t>
            </a:fld>
            <a:endParaRPr lang="en-GB"/>
          </a:p>
        </p:txBody>
      </p:sp>
    </p:spTree>
    <p:extLst>
      <p:ext uri="{BB962C8B-B14F-4D97-AF65-F5344CB8AC3E}">
        <p14:creationId xmlns:p14="http://schemas.microsoft.com/office/powerpoint/2010/main" val="345579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863" y="739775"/>
            <a:ext cx="6578600" cy="3700463"/>
          </a:xfrm>
        </p:spPr>
      </p:sp>
      <p:sp>
        <p:nvSpPr>
          <p:cNvPr id="3" name="Notes Placeholder 2"/>
          <p:cNvSpPr>
            <a:spLocks noGrp="1"/>
          </p:cNvSpPr>
          <p:nvPr>
            <p:ph type="body" idx="1"/>
          </p:nvPr>
        </p:nvSpPr>
        <p:spPr/>
        <p:txBody>
          <a:bodyPr/>
          <a:lstStyle/>
          <a:p>
            <a:r>
              <a:rPr lang="en-US" dirty="0" smtClean="0"/>
              <a:t>A good</a:t>
            </a:r>
            <a:r>
              <a:rPr lang="en-US" baseline="0" dirty="0" smtClean="0"/>
              <a:t> proportion of the institute’s success in the area of time domain astronomy is due to this…</a:t>
            </a:r>
          </a:p>
          <a:p>
            <a:r>
              <a:rPr lang="en-US" baseline="0" dirty="0" smtClean="0"/>
              <a:t>The 2.0m fully robotic Liverpool Telescope.  The World’s largest fully-robotic telescope.  Not the largest, largest optical telescope is over 10m in diameter – it’s technically a small telescope, but the largest robotic – and that’s the important bit.</a:t>
            </a:r>
          </a:p>
          <a:p>
            <a:r>
              <a:rPr lang="en-US" baseline="0" dirty="0" smtClean="0"/>
              <a:t>The telescope is fully automated and computer controlled – there is nobody there – astronomers apply for time on the telescope and the entire observing </a:t>
            </a:r>
            <a:r>
              <a:rPr lang="en-US" baseline="0" dirty="0" err="1" smtClean="0"/>
              <a:t>programme</a:t>
            </a:r>
            <a:r>
              <a:rPr lang="en-US" baseline="0" dirty="0" smtClean="0"/>
              <a:t> is optimized and run by computers.  This is important for two reasons, 1) it means we don’t have to be up all night, but 2) importantly, the telescope can react in real time to changes in the Universe, it can react to a discovery of a GRB or a SN.  And, it can react quicker than nearly all telescopes in the world.</a:t>
            </a:r>
            <a:endParaRPr lang="en-US" dirty="0" smtClean="0"/>
          </a:p>
          <a:p>
            <a:endParaRPr lang="en-US" dirty="0" smtClean="0"/>
          </a:p>
          <a:p>
            <a:r>
              <a:rPr lang="en-US" dirty="0" smtClean="0"/>
              <a:t>NSO key facility – some of you might have already used the LT</a:t>
            </a:r>
          </a:p>
          <a:p>
            <a:endParaRPr lang="en-US" dirty="0" smtClean="0"/>
          </a:p>
          <a:p>
            <a:r>
              <a:rPr lang="en-US" dirty="0" smtClean="0"/>
              <a:t>And it’s key to our teaching, our astrophysics lab data is provided by the LT, the field trip utilizes it (robotically) and a large number of our undergraduate projects are connected to the LT.</a:t>
            </a:r>
            <a:endParaRPr lang="en-US" dirty="0"/>
          </a:p>
        </p:txBody>
      </p:sp>
      <p:sp>
        <p:nvSpPr>
          <p:cNvPr id="4" name="Slide Number Placeholder 3"/>
          <p:cNvSpPr>
            <a:spLocks noGrp="1"/>
          </p:cNvSpPr>
          <p:nvPr>
            <p:ph type="sldNum" sz="quarter" idx="10"/>
          </p:nvPr>
        </p:nvSpPr>
        <p:spPr/>
        <p:txBody>
          <a:bodyPr/>
          <a:lstStyle/>
          <a:p>
            <a:fld id="{ED7DB015-04FE-45E2-A88B-4481421EA9DD}" type="slidenum">
              <a:rPr lang="en-GB" smtClean="0"/>
              <a:pPr/>
              <a:t>23</a:t>
            </a:fld>
            <a:endParaRPr lang="en-GB"/>
          </a:p>
        </p:txBody>
      </p:sp>
    </p:spTree>
    <p:extLst>
      <p:ext uri="{BB962C8B-B14F-4D97-AF65-F5344CB8AC3E}">
        <p14:creationId xmlns:p14="http://schemas.microsoft.com/office/powerpoint/2010/main" val="373586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389225E6-5D48-4480-9AA8-9EAA6AADE309}" type="slidenum">
              <a:rPr lang="en-US" smtClean="0">
                <a:ea typeface="ＭＳ Ｐゴシック" charset="-128"/>
              </a:rPr>
              <a:pPr/>
              <a:t>29</a:t>
            </a:fld>
            <a:endParaRPr lang="en-US" smtClean="0">
              <a:ea typeface="ＭＳ Ｐゴシック" charset="-128"/>
            </a:endParaRPr>
          </a:p>
        </p:txBody>
      </p:sp>
      <p:sp>
        <p:nvSpPr>
          <p:cNvPr id="33795" name="Rectangle 2"/>
          <p:cNvSpPr>
            <a:spLocks noGrp="1" noRot="1" noChangeAspect="1" noChangeArrowheads="1" noTextEdit="1"/>
          </p:cNvSpPr>
          <p:nvPr>
            <p:ph type="sldImg"/>
          </p:nvPr>
        </p:nvSpPr>
        <p:spPr>
          <a:xfrm>
            <a:off x="42863" y="739775"/>
            <a:ext cx="6578600" cy="3700463"/>
          </a:xfrm>
          <a:solidFill>
            <a:srgbClr val="FFFFFF"/>
          </a:solidFill>
          <a:ln/>
        </p:spPr>
      </p:sp>
      <p:sp>
        <p:nvSpPr>
          <p:cNvPr id="3379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charset="0"/>
              <a:ea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3090" name="Picture 18" descr="title"/>
          <p:cNvPicPr>
            <a:picLocks noChangeAspect="1" noChangeArrowheads="1"/>
          </p:cNvPicPr>
          <p:nvPr/>
        </p:nvPicPr>
        <p:blipFill rotWithShape="1">
          <a:blip r:embed="rId2" cstate="print"/>
          <a:srcRect l="6401" t="73401" r="52241" b="8421"/>
          <a:stretch/>
        </p:blipFill>
        <p:spPr bwMode="auto">
          <a:xfrm>
            <a:off x="6156176" y="4083918"/>
            <a:ext cx="2793600" cy="936000"/>
          </a:xfrm>
          <a:prstGeom prst="rect">
            <a:avLst/>
          </a:prstGeom>
          <a:noFill/>
        </p:spPr>
      </p:pic>
      <p:sp>
        <p:nvSpPr>
          <p:cNvPr id="3086" name="Rectangle 14"/>
          <p:cNvSpPr>
            <a:spLocks noGrp="1" noChangeArrowheads="1"/>
          </p:cNvSpPr>
          <p:nvPr>
            <p:ph type="ctrTitle"/>
          </p:nvPr>
        </p:nvSpPr>
        <p:spPr>
          <a:xfrm>
            <a:off x="5562600" y="1714500"/>
            <a:ext cx="3352800" cy="857250"/>
          </a:xfrm>
        </p:spPr>
        <p:txBody>
          <a:bodyPr/>
          <a:lstStyle>
            <a:lvl1pPr>
              <a:defRPr sz="1500">
                <a:solidFill>
                  <a:schemeClr val="bg1"/>
                </a:solidFill>
              </a:defRPr>
            </a:lvl1pPr>
          </a:lstStyle>
          <a:p>
            <a:r>
              <a:rPr lang="en-US" dirty="0" smtClean="0"/>
              <a:t>Click to edit Master title style</a:t>
            </a:r>
            <a:endParaRPr lang="en-US" dirty="0"/>
          </a:p>
        </p:txBody>
      </p:sp>
      <p:sp>
        <p:nvSpPr>
          <p:cNvPr id="3087" name="Rectangle 15"/>
          <p:cNvSpPr>
            <a:spLocks noGrp="1" noChangeArrowheads="1"/>
          </p:cNvSpPr>
          <p:nvPr>
            <p:ph type="subTitle" idx="1"/>
          </p:nvPr>
        </p:nvSpPr>
        <p:spPr>
          <a:xfrm>
            <a:off x="5562600" y="2628900"/>
            <a:ext cx="3352800" cy="1314450"/>
          </a:xfrm>
        </p:spPr>
        <p:txBody>
          <a:bodyPr/>
          <a:lstStyle>
            <a:lvl1pPr marL="0" indent="0">
              <a:defRPr sz="1200">
                <a:solidFill>
                  <a:schemeClr val="bg1"/>
                </a:solidFill>
              </a:defRPr>
            </a:lvl1pPr>
          </a:lstStyle>
          <a:p>
            <a:r>
              <a:rPr lang="en-US" dirty="0" smtClean="0"/>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85750"/>
            <a:ext cx="1943100" cy="44577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285750"/>
            <a:ext cx="5676900" cy="445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pic>
        <p:nvPicPr>
          <p:cNvPr id="5" name="Picture 4" descr="Large_colour_logo_1849.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6352" y="0"/>
            <a:ext cx="2357648" cy="601200"/>
          </a:xfrm>
          <a:prstGeom prst="rect">
            <a:avLst/>
          </a:prstGeom>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6" name="Picture 5" descr="Large_colour_logo_1849.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6000" y="0"/>
            <a:ext cx="2357648" cy="601200"/>
          </a:xfrm>
          <a:prstGeom prst="rect">
            <a:avLst/>
          </a:prstGeom>
        </p:spPr>
      </p:pic>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pic>
        <p:nvPicPr>
          <p:cNvPr id="4" name="Picture 3" descr="ljmu-logo-colour-rgb.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644008" y="0"/>
            <a:ext cx="2095500" cy="602456"/>
          </a:xfrm>
          <a:prstGeom prst="rect">
            <a:avLst/>
          </a:prstGeom>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028700"/>
            <a:ext cx="3810000" cy="3714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028700"/>
            <a:ext cx="3810000" cy="3714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85750"/>
            <a:ext cx="7772400" cy="685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685800" y="1028700"/>
            <a:ext cx="7772400" cy="3714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F606583-5542-4B9D-85A2-94580EB5754A}"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4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Lst>
  <p:transition>
    <p:fade/>
  </p:transition>
  <p:hf sldNum="0" hdr="0" ftr="0" dt="0"/>
  <p:txStyles>
    <p:titleStyle>
      <a:lvl1pPr algn="l" rtl="0" eaLnBrk="1" fontAlgn="base" hangingPunct="1">
        <a:spcBef>
          <a:spcPct val="0"/>
        </a:spcBef>
        <a:spcAft>
          <a:spcPct val="0"/>
        </a:spcAft>
        <a:defRPr sz="3000">
          <a:solidFill>
            <a:srgbClr val="956700"/>
          </a:solidFill>
          <a:latin typeface="+mj-lt"/>
          <a:ea typeface="+mj-ea"/>
          <a:cs typeface="+mj-cs"/>
        </a:defRPr>
      </a:lvl1pPr>
      <a:lvl2pPr algn="l" rtl="0" eaLnBrk="1" fontAlgn="base" hangingPunct="1">
        <a:spcBef>
          <a:spcPct val="0"/>
        </a:spcBef>
        <a:spcAft>
          <a:spcPct val="0"/>
        </a:spcAft>
        <a:defRPr sz="3000">
          <a:solidFill>
            <a:srgbClr val="956700"/>
          </a:solidFill>
          <a:latin typeface="Arial" charset="0"/>
          <a:ea typeface="ＭＳ Ｐゴシック" pitchFamily="48" charset="-128"/>
        </a:defRPr>
      </a:lvl2pPr>
      <a:lvl3pPr algn="l" rtl="0" eaLnBrk="1" fontAlgn="base" hangingPunct="1">
        <a:spcBef>
          <a:spcPct val="0"/>
        </a:spcBef>
        <a:spcAft>
          <a:spcPct val="0"/>
        </a:spcAft>
        <a:defRPr sz="3000">
          <a:solidFill>
            <a:srgbClr val="956700"/>
          </a:solidFill>
          <a:latin typeface="Arial" charset="0"/>
          <a:ea typeface="ＭＳ Ｐゴシック" pitchFamily="48" charset="-128"/>
        </a:defRPr>
      </a:lvl3pPr>
      <a:lvl4pPr algn="l" rtl="0" eaLnBrk="1" fontAlgn="base" hangingPunct="1">
        <a:spcBef>
          <a:spcPct val="0"/>
        </a:spcBef>
        <a:spcAft>
          <a:spcPct val="0"/>
        </a:spcAft>
        <a:defRPr sz="3000">
          <a:solidFill>
            <a:srgbClr val="956700"/>
          </a:solidFill>
          <a:latin typeface="Arial" charset="0"/>
          <a:ea typeface="ＭＳ Ｐゴシック" pitchFamily="48" charset="-128"/>
        </a:defRPr>
      </a:lvl4pPr>
      <a:lvl5pPr algn="l" rtl="0" eaLnBrk="1" fontAlgn="base" hangingPunct="1">
        <a:spcBef>
          <a:spcPct val="0"/>
        </a:spcBef>
        <a:spcAft>
          <a:spcPct val="0"/>
        </a:spcAft>
        <a:defRPr sz="3000">
          <a:solidFill>
            <a:srgbClr val="956700"/>
          </a:solidFill>
          <a:latin typeface="Arial" charset="0"/>
          <a:ea typeface="ＭＳ Ｐゴシック" pitchFamily="48" charset="-128"/>
        </a:defRPr>
      </a:lvl5pPr>
      <a:lvl6pPr marL="457200" algn="l" rtl="0" eaLnBrk="1" fontAlgn="base" hangingPunct="1">
        <a:spcBef>
          <a:spcPct val="0"/>
        </a:spcBef>
        <a:spcAft>
          <a:spcPct val="0"/>
        </a:spcAft>
        <a:defRPr sz="3000">
          <a:solidFill>
            <a:srgbClr val="956700"/>
          </a:solidFill>
          <a:latin typeface="Arial" charset="0"/>
          <a:ea typeface="ＭＳ Ｐゴシック" pitchFamily="48" charset="-128"/>
        </a:defRPr>
      </a:lvl6pPr>
      <a:lvl7pPr marL="914400" algn="l" rtl="0" eaLnBrk="1" fontAlgn="base" hangingPunct="1">
        <a:spcBef>
          <a:spcPct val="0"/>
        </a:spcBef>
        <a:spcAft>
          <a:spcPct val="0"/>
        </a:spcAft>
        <a:defRPr sz="3000">
          <a:solidFill>
            <a:srgbClr val="956700"/>
          </a:solidFill>
          <a:latin typeface="Arial" charset="0"/>
          <a:ea typeface="ＭＳ Ｐゴシック" pitchFamily="48" charset="-128"/>
        </a:defRPr>
      </a:lvl7pPr>
      <a:lvl8pPr marL="1371600" algn="l" rtl="0" eaLnBrk="1" fontAlgn="base" hangingPunct="1">
        <a:spcBef>
          <a:spcPct val="0"/>
        </a:spcBef>
        <a:spcAft>
          <a:spcPct val="0"/>
        </a:spcAft>
        <a:defRPr sz="3000">
          <a:solidFill>
            <a:srgbClr val="956700"/>
          </a:solidFill>
          <a:latin typeface="Arial" charset="0"/>
          <a:ea typeface="ＭＳ Ｐゴシック" pitchFamily="48" charset="-128"/>
        </a:defRPr>
      </a:lvl8pPr>
      <a:lvl9pPr marL="1828800" algn="l" rtl="0" eaLnBrk="1" fontAlgn="base" hangingPunct="1">
        <a:spcBef>
          <a:spcPct val="0"/>
        </a:spcBef>
        <a:spcAft>
          <a:spcPct val="0"/>
        </a:spcAft>
        <a:defRPr sz="3000">
          <a:solidFill>
            <a:srgbClr val="956700"/>
          </a:solidFill>
          <a:latin typeface="Arial" charset="0"/>
          <a:ea typeface="ＭＳ Ｐゴシック" pitchFamily="48" charset="-128"/>
        </a:defRPr>
      </a:lvl9pPr>
    </p:titleStyle>
    <p:bodyStyle>
      <a:lvl1pPr marL="342900" indent="-342900" algn="l" rtl="0" eaLnBrk="1" fontAlgn="base" hangingPunct="1">
        <a:spcBef>
          <a:spcPct val="20000"/>
        </a:spcBef>
        <a:spcAft>
          <a:spcPct val="0"/>
        </a:spcAft>
        <a:defRPr>
          <a:solidFill>
            <a:schemeClr val="tx1"/>
          </a:solidFill>
          <a:latin typeface="+mn-lt"/>
          <a:ea typeface="+mn-ea"/>
          <a:cs typeface="+mn-cs"/>
        </a:defRPr>
      </a:lvl1pPr>
      <a:lvl2pPr marL="742950" indent="-285750" algn="l" rtl="0" eaLnBrk="1" fontAlgn="base" hangingPunct="1">
        <a:spcBef>
          <a:spcPct val="20000"/>
        </a:spcBef>
        <a:spcAft>
          <a:spcPct val="0"/>
        </a:spcAft>
        <a:defRPr sz="1600">
          <a:solidFill>
            <a:schemeClr val="tx1"/>
          </a:solidFill>
          <a:latin typeface="+mn-lt"/>
          <a:ea typeface="+mn-ea"/>
        </a:defRPr>
      </a:lvl2pPr>
      <a:lvl3pPr marL="1143000" indent="-228600" algn="l" rtl="0" eaLnBrk="1" fontAlgn="base" hangingPunct="1">
        <a:spcBef>
          <a:spcPct val="20000"/>
        </a:spcBef>
        <a:spcAft>
          <a:spcPct val="0"/>
        </a:spcAft>
        <a:defRPr sz="1400">
          <a:solidFill>
            <a:schemeClr val="tx1"/>
          </a:solidFill>
          <a:latin typeface="+mn-lt"/>
          <a:ea typeface="+mn-ea"/>
        </a:defRPr>
      </a:lvl3pPr>
      <a:lvl4pPr marL="1600200" indent="-228600" algn="l" rtl="0" eaLnBrk="1" fontAlgn="base" hangingPunct="1">
        <a:spcBef>
          <a:spcPct val="20000"/>
        </a:spcBef>
        <a:spcAft>
          <a:spcPct val="0"/>
        </a:spcAft>
        <a:defRPr sz="1200">
          <a:solidFill>
            <a:schemeClr val="tx1"/>
          </a:solidFill>
          <a:latin typeface="+mn-lt"/>
          <a:ea typeface="+mn-ea"/>
        </a:defRPr>
      </a:lvl4pPr>
      <a:lvl5pPr marL="2057400" indent="-228600" algn="l" rtl="0" eaLnBrk="1" fontAlgn="base" hangingPunct="1">
        <a:spcBef>
          <a:spcPct val="20000"/>
        </a:spcBef>
        <a:spcAft>
          <a:spcPct val="0"/>
        </a:spcAft>
        <a:defRPr sz="1000">
          <a:solidFill>
            <a:schemeClr val="tx1"/>
          </a:solidFill>
          <a:latin typeface="+mn-lt"/>
          <a:ea typeface="+mn-ea"/>
        </a:defRPr>
      </a:lvl5pPr>
      <a:lvl6pPr marL="2514600" indent="-228600" algn="l" rtl="0" eaLnBrk="1" fontAlgn="base" hangingPunct="1">
        <a:spcBef>
          <a:spcPct val="20000"/>
        </a:spcBef>
        <a:spcAft>
          <a:spcPct val="0"/>
        </a:spcAft>
        <a:defRPr sz="1000">
          <a:solidFill>
            <a:schemeClr val="tx1"/>
          </a:solidFill>
          <a:latin typeface="+mn-lt"/>
          <a:ea typeface="+mn-ea"/>
        </a:defRPr>
      </a:lvl6pPr>
      <a:lvl7pPr marL="2971800" indent="-228600" algn="l" rtl="0" eaLnBrk="1" fontAlgn="base" hangingPunct="1">
        <a:spcBef>
          <a:spcPct val="20000"/>
        </a:spcBef>
        <a:spcAft>
          <a:spcPct val="0"/>
        </a:spcAft>
        <a:defRPr sz="1000">
          <a:solidFill>
            <a:schemeClr val="tx1"/>
          </a:solidFill>
          <a:latin typeface="+mn-lt"/>
          <a:ea typeface="+mn-ea"/>
        </a:defRPr>
      </a:lvl7pPr>
      <a:lvl8pPr marL="3429000" indent="-228600" algn="l" rtl="0" eaLnBrk="1" fontAlgn="base" hangingPunct="1">
        <a:spcBef>
          <a:spcPct val="20000"/>
        </a:spcBef>
        <a:spcAft>
          <a:spcPct val="0"/>
        </a:spcAft>
        <a:defRPr sz="1000">
          <a:solidFill>
            <a:schemeClr val="tx1"/>
          </a:solidFill>
          <a:latin typeface="+mn-lt"/>
          <a:ea typeface="+mn-ea"/>
        </a:defRPr>
      </a:lvl8pPr>
      <a:lvl9pPr marL="3886200" indent="-228600" algn="l" rtl="0" eaLnBrk="1" fontAlgn="base" hangingPunct="1">
        <a:spcBef>
          <a:spcPct val="20000"/>
        </a:spcBef>
        <a:spcAft>
          <a:spcPct val="0"/>
        </a:spcAft>
        <a:defRPr sz="1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6.jpeg"/><Relationship Id="rId4" Type="http://schemas.openxmlformats.org/officeDocument/2006/relationships/image" Target="../media/image55.jpeg"/></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8.jpe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3.jp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TextBox 6"/>
          <p:cNvSpPr txBox="1"/>
          <p:nvPr/>
        </p:nvSpPr>
        <p:spPr>
          <a:xfrm>
            <a:off x="539552" y="699542"/>
            <a:ext cx="8208912" cy="2554545"/>
          </a:xfrm>
          <a:prstGeom prst="rect">
            <a:avLst/>
          </a:prstGeom>
          <a:noFill/>
        </p:spPr>
        <p:txBody>
          <a:bodyPr wrap="square" rtlCol="0">
            <a:spAutoFit/>
          </a:bodyPr>
          <a:lstStyle/>
          <a:p>
            <a:pPr marL="982663" lvl="0" indent="-982663"/>
            <a:r>
              <a:rPr lang="en-GB" sz="3200" dirty="0" smtClean="0">
                <a:solidFill>
                  <a:srgbClr val="FFFFFF"/>
                </a:solidFill>
                <a:latin typeface="Arial"/>
              </a:rPr>
              <a:t>11am, 1pm and 3pm </a:t>
            </a:r>
          </a:p>
          <a:p>
            <a:pPr marL="982663" lvl="0" indent="-982663"/>
            <a:r>
              <a:rPr lang="en-GB" sz="3200" dirty="0" smtClean="0">
                <a:solidFill>
                  <a:srgbClr val="FFFFFF"/>
                </a:solidFill>
                <a:latin typeface="Arial"/>
              </a:rPr>
              <a:t>	</a:t>
            </a:r>
            <a:r>
              <a:rPr lang="en-GB" sz="3200" dirty="0" smtClean="0">
                <a:solidFill>
                  <a:schemeClr val="tx2">
                    <a:lumMod val="40000"/>
                    <a:lumOff val="60000"/>
                  </a:schemeClr>
                </a:solidFill>
                <a:latin typeface="Arial"/>
              </a:rPr>
              <a:t>Talks </a:t>
            </a:r>
            <a:r>
              <a:rPr lang="en-GB" sz="3200" dirty="0" smtClean="0">
                <a:solidFill>
                  <a:srgbClr val="956700">
                    <a:lumMod val="40000"/>
                    <a:lumOff val="60000"/>
                  </a:srgbClr>
                </a:solidFill>
                <a:latin typeface="Arial"/>
              </a:rPr>
              <a:t>by Admissions </a:t>
            </a:r>
            <a:r>
              <a:rPr lang="en-GB" sz="3200" dirty="0">
                <a:solidFill>
                  <a:srgbClr val="956700">
                    <a:lumMod val="40000"/>
                    <a:lumOff val="60000"/>
                  </a:srgbClr>
                </a:solidFill>
                <a:latin typeface="Arial"/>
              </a:rPr>
              <a:t>T</a:t>
            </a:r>
            <a:r>
              <a:rPr lang="en-GB" sz="3200" dirty="0" smtClean="0">
                <a:solidFill>
                  <a:srgbClr val="956700">
                    <a:lumMod val="40000"/>
                    <a:lumOff val="60000"/>
                  </a:srgbClr>
                </a:solidFill>
                <a:latin typeface="Arial"/>
              </a:rPr>
              <a:t>utors</a:t>
            </a:r>
          </a:p>
          <a:p>
            <a:pPr marL="982663" lvl="0" indent="-982663"/>
            <a:r>
              <a:rPr lang="en-GB" sz="3200" dirty="0" smtClean="0">
                <a:solidFill>
                  <a:schemeClr val="bg1"/>
                </a:solidFill>
                <a:latin typeface="Arial"/>
              </a:rPr>
              <a:t>Laboratories open for visits: all day</a:t>
            </a:r>
          </a:p>
          <a:p>
            <a:pPr marL="982663" lvl="0" indent="-982663"/>
            <a:r>
              <a:rPr lang="en-GB" sz="3200" dirty="0" smtClean="0">
                <a:solidFill>
                  <a:schemeClr val="bg1"/>
                </a:solidFill>
                <a:latin typeface="Arial"/>
              </a:rPr>
              <a:t>	</a:t>
            </a:r>
            <a:r>
              <a:rPr lang="en-GB" sz="3200" dirty="0" smtClean="0">
                <a:solidFill>
                  <a:srgbClr val="956700">
                    <a:lumMod val="40000"/>
                    <a:lumOff val="60000"/>
                  </a:srgbClr>
                </a:solidFill>
                <a:latin typeface="Arial"/>
              </a:rPr>
              <a:t>Current students &amp; staff,</a:t>
            </a:r>
            <a:br>
              <a:rPr lang="en-GB" sz="3200" dirty="0" smtClean="0">
                <a:solidFill>
                  <a:srgbClr val="956700">
                    <a:lumMod val="40000"/>
                    <a:lumOff val="60000"/>
                  </a:srgbClr>
                </a:solidFill>
                <a:latin typeface="Arial"/>
              </a:rPr>
            </a:br>
            <a:r>
              <a:rPr lang="en-GB" sz="3200" dirty="0" smtClean="0">
                <a:solidFill>
                  <a:srgbClr val="956700">
                    <a:lumMod val="40000"/>
                    <a:lumOff val="60000"/>
                  </a:srgbClr>
                </a:solidFill>
                <a:latin typeface="Arial"/>
              </a:rPr>
              <a:t>to talk to and do demonstrations</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37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539397" y="1645536"/>
            <a:ext cx="5604510" cy="3497964"/>
          </a:xfrm>
          <a:prstGeom prst="rect">
            <a:avLst/>
          </a:prstGeom>
          <a:noFill/>
          <a:ln w="9525">
            <a:noFill/>
            <a:miter lim="800000"/>
            <a:headEnd/>
            <a:tailEnd/>
          </a:ln>
          <a:effectLst/>
        </p:spPr>
      </p:pic>
      <p:sp>
        <p:nvSpPr>
          <p:cNvPr id="222210" name="Rectangle 2"/>
          <p:cNvSpPr>
            <a:spLocks noGrp="1" noChangeArrowheads="1"/>
          </p:cNvSpPr>
          <p:nvPr>
            <p:ph type="title"/>
          </p:nvPr>
        </p:nvSpPr>
        <p:spPr>
          <a:xfrm>
            <a:off x="0" y="13742"/>
            <a:ext cx="7772400" cy="685800"/>
          </a:xfrm>
        </p:spPr>
        <p:txBody>
          <a:bodyPr/>
          <a:lstStyle/>
          <a:p>
            <a:r>
              <a:rPr lang="en-GB" dirty="0"/>
              <a:t>Research at Liverpool</a:t>
            </a:r>
          </a:p>
        </p:txBody>
      </p:sp>
      <p:sp>
        <p:nvSpPr>
          <p:cNvPr id="222211" name="Rectangle 3"/>
          <p:cNvSpPr>
            <a:spLocks noGrp="1" noChangeArrowheads="1"/>
          </p:cNvSpPr>
          <p:nvPr>
            <p:ph idx="1"/>
          </p:nvPr>
        </p:nvSpPr>
        <p:spPr>
          <a:xfrm>
            <a:off x="252000" y="972000"/>
            <a:ext cx="8496464" cy="3714750"/>
          </a:xfrm>
        </p:spPr>
        <p:txBody>
          <a:bodyPr/>
          <a:lstStyle/>
          <a:p>
            <a:r>
              <a:rPr lang="en-GB" dirty="0"/>
              <a:t>The </a:t>
            </a:r>
            <a:r>
              <a:rPr lang="en-GB" dirty="0" smtClean="0"/>
              <a:t>Physics </a:t>
            </a:r>
            <a:r>
              <a:rPr lang="en-GB" dirty="0"/>
              <a:t>Department is at the international forefront in </a:t>
            </a:r>
            <a:r>
              <a:rPr lang="en-GB" dirty="0" smtClean="0"/>
              <a:t>the following </a:t>
            </a:r>
            <a:r>
              <a:rPr lang="en-GB" dirty="0"/>
              <a:t>areas: </a:t>
            </a:r>
            <a:endParaRPr lang="en-GB" dirty="0" smtClean="0"/>
          </a:p>
          <a:p>
            <a:r>
              <a:rPr lang="en-GB" sz="2600" b="1" dirty="0" smtClean="0">
                <a:solidFill>
                  <a:schemeClr val="tx2"/>
                </a:solidFill>
              </a:rPr>
              <a:t>Particle Physics</a:t>
            </a:r>
          </a:p>
          <a:p>
            <a:endParaRPr lang="en-GB" sz="2600" dirty="0"/>
          </a:p>
          <a:p>
            <a:endParaRPr lang="en-GB" dirty="0"/>
          </a:p>
          <a:p>
            <a:endParaRPr lang="en-GB"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iumf1.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32120" y="1673352"/>
            <a:ext cx="3611880" cy="3470148"/>
          </a:xfrm>
          <a:prstGeom prst="rect">
            <a:avLst/>
          </a:prstGeom>
        </p:spPr>
      </p:pic>
      <p:sp>
        <p:nvSpPr>
          <p:cNvPr id="263170" name="Rectangle 2"/>
          <p:cNvSpPr>
            <a:spLocks noGrp="1" noChangeArrowheads="1"/>
          </p:cNvSpPr>
          <p:nvPr>
            <p:ph type="title"/>
          </p:nvPr>
        </p:nvSpPr>
        <p:spPr>
          <a:xfrm>
            <a:off x="0" y="0"/>
            <a:ext cx="7772400" cy="685800"/>
          </a:xfrm>
        </p:spPr>
        <p:txBody>
          <a:bodyPr/>
          <a:lstStyle/>
          <a:p>
            <a:r>
              <a:rPr lang="en-GB" dirty="0"/>
              <a:t>Research at Liverpool</a:t>
            </a:r>
          </a:p>
        </p:txBody>
      </p:sp>
      <p:sp>
        <p:nvSpPr>
          <p:cNvPr id="263171" name="Rectangle 3"/>
          <p:cNvSpPr>
            <a:spLocks noGrp="1" noChangeArrowheads="1"/>
          </p:cNvSpPr>
          <p:nvPr>
            <p:ph idx="1"/>
          </p:nvPr>
        </p:nvSpPr>
        <p:spPr>
          <a:xfrm>
            <a:off x="252000" y="972000"/>
            <a:ext cx="8568472" cy="3600450"/>
          </a:xfrm>
        </p:spPr>
        <p:txBody>
          <a:bodyPr/>
          <a:lstStyle/>
          <a:p>
            <a:r>
              <a:rPr lang="en-GB" dirty="0" smtClean="0"/>
              <a:t>The Physics Department is at the international forefront in the following areas: </a:t>
            </a:r>
          </a:p>
          <a:p>
            <a:pPr lvl="1"/>
            <a:r>
              <a:rPr lang="en-GB" sz="2600" dirty="0" smtClean="0"/>
              <a:t>Particle </a:t>
            </a:r>
            <a:r>
              <a:rPr lang="en-GB" sz="2600" dirty="0"/>
              <a:t>Physics</a:t>
            </a:r>
            <a:endParaRPr lang="en-US" sz="2600" dirty="0"/>
          </a:p>
          <a:p>
            <a:pPr lvl="1"/>
            <a:r>
              <a:rPr lang="en-GB" sz="2600" b="1" dirty="0">
                <a:solidFill>
                  <a:schemeClr val="tx2"/>
                </a:solidFill>
              </a:rPr>
              <a:t>Nuclear</a:t>
            </a:r>
            <a:r>
              <a:rPr lang="en-US" sz="2600" b="1" dirty="0">
                <a:solidFill>
                  <a:schemeClr val="tx2"/>
                </a:solidFill>
              </a:rPr>
              <a:t> </a:t>
            </a:r>
            <a:r>
              <a:rPr lang="en-GB" sz="2600" b="1" dirty="0" smtClean="0">
                <a:solidFill>
                  <a:schemeClr val="tx2"/>
                </a:solidFill>
              </a:rPr>
              <a:t>Physics</a:t>
            </a:r>
            <a:endParaRPr lang="en-US" sz="2600" b="1" dirty="0">
              <a:solidFill>
                <a:schemeClr val="tx2"/>
              </a:solidFill>
            </a:endParaRPr>
          </a:p>
          <a:p>
            <a:pPr>
              <a:buFont typeface="Wingdings" pitchFamily="2" charset="2"/>
              <a:buNone/>
            </a:pPr>
            <a:endParaRPr lang="en-GB"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0" y="0"/>
            <a:ext cx="7772400" cy="685800"/>
          </a:xfrm>
        </p:spPr>
        <p:txBody>
          <a:bodyPr/>
          <a:lstStyle/>
          <a:p>
            <a:r>
              <a:rPr lang="en-GB" dirty="0"/>
              <a:t>Research at Liverpool</a:t>
            </a:r>
          </a:p>
        </p:txBody>
      </p:sp>
      <p:sp>
        <p:nvSpPr>
          <p:cNvPr id="263171" name="Rectangle 3"/>
          <p:cNvSpPr>
            <a:spLocks noGrp="1" noChangeArrowheads="1"/>
          </p:cNvSpPr>
          <p:nvPr>
            <p:ph idx="1"/>
          </p:nvPr>
        </p:nvSpPr>
        <p:spPr>
          <a:xfrm>
            <a:off x="252000" y="972000"/>
            <a:ext cx="8568472" cy="3600450"/>
          </a:xfrm>
        </p:spPr>
        <p:txBody>
          <a:bodyPr/>
          <a:lstStyle/>
          <a:p>
            <a:r>
              <a:rPr lang="en-GB" dirty="0" smtClean="0"/>
              <a:t>The Physics Department is at the international forefront in the following areas: </a:t>
            </a:r>
          </a:p>
          <a:p>
            <a:pPr lvl="1"/>
            <a:r>
              <a:rPr lang="en-GB" sz="2600" dirty="0" smtClean="0"/>
              <a:t>Particle </a:t>
            </a:r>
            <a:r>
              <a:rPr lang="en-GB" sz="2600" dirty="0"/>
              <a:t>Physics</a:t>
            </a:r>
            <a:endParaRPr lang="en-US" sz="2600" dirty="0"/>
          </a:p>
          <a:p>
            <a:pPr lvl="1"/>
            <a:r>
              <a:rPr lang="en-GB" sz="2600" b="1" dirty="0">
                <a:solidFill>
                  <a:schemeClr val="tx2"/>
                </a:solidFill>
              </a:rPr>
              <a:t>Nuclear</a:t>
            </a:r>
            <a:r>
              <a:rPr lang="en-US" sz="2600" b="1" dirty="0">
                <a:solidFill>
                  <a:schemeClr val="tx2"/>
                </a:solidFill>
              </a:rPr>
              <a:t> </a:t>
            </a:r>
            <a:r>
              <a:rPr lang="en-GB" sz="2600" b="1" dirty="0" smtClean="0">
                <a:solidFill>
                  <a:schemeClr val="tx2"/>
                </a:solidFill>
              </a:rPr>
              <a:t>Physics</a:t>
            </a:r>
          </a:p>
          <a:p>
            <a:pPr lvl="1"/>
            <a:r>
              <a:rPr lang="en-GB" sz="2600" b="1" dirty="0">
                <a:solidFill>
                  <a:schemeClr val="tx2"/>
                </a:solidFill>
              </a:rPr>
              <a:t>	</a:t>
            </a:r>
            <a:r>
              <a:rPr lang="en-GB" sz="2600" b="1" dirty="0" smtClean="0">
                <a:solidFill>
                  <a:schemeClr val="tx2"/>
                </a:solidFill>
              </a:rPr>
              <a:t>Medical imaging</a:t>
            </a:r>
            <a:endParaRPr lang="en-US" sz="2600" b="1" dirty="0">
              <a:solidFill>
                <a:schemeClr val="tx2"/>
              </a:solidFill>
            </a:endParaRPr>
          </a:p>
          <a:p>
            <a:pPr>
              <a:buFont typeface="Wingdings" pitchFamily="2" charset="2"/>
              <a:buNone/>
            </a:pPr>
            <a:endParaRPr lang="en-GB"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92602" y="2240029"/>
            <a:ext cx="4351398" cy="2903471"/>
          </a:xfrm>
          <a:prstGeom prst="rect">
            <a:avLst/>
          </a:prstGeom>
          <a:noFill/>
          <a:ln w="9525">
            <a:noFill/>
            <a:miter lim="800000"/>
            <a:headEnd/>
            <a:tailEnd/>
          </a:ln>
        </p:spPr>
      </p:pic>
    </p:spTree>
    <p:extLst>
      <p:ext uri="{BB962C8B-B14F-4D97-AF65-F5344CB8AC3E}">
        <p14:creationId xmlns:p14="http://schemas.microsoft.com/office/powerpoint/2010/main" val="18928261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open3_adjust"/>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94663" y="2048048"/>
            <a:ext cx="4049337" cy="3095452"/>
          </a:xfrm>
          <a:prstGeom prst="rect">
            <a:avLst/>
          </a:prstGeom>
          <a:noFill/>
        </p:spPr>
      </p:pic>
      <p:sp>
        <p:nvSpPr>
          <p:cNvPr id="264194" name="Rectangle 2"/>
          <p:cNvSpPr>
            <a:spLocks noGrp="1" noChangeArrowheads="1"/>
          </p:cNvSpPr>
          <p:nvPr>
            <p:ph type="title"/>
          </p:nvPr>
        </p:nvSpPr>
        <p:spPr>
          <a:xfrm>
            <a:off x="0" y="0"/>
            <a:ext cx="7772400" cy="685800"/>
          </a:xfrm>
        </p:spPr>
        <p:txBody>
          <a:bodyPr/>
          <a:lstStyle/>
          <a:p>
            <a:r>
              <a:rPr lang="en-GB" dirty="0"/>
              <a:t>Research at Liverpool</a:t>
            </a:r>
          </a:p>
        </p:txBody>
      </p:sp>
      <p:sp>
        <p:nvSpPr>
          <p:cNvPr id="264195" name="Rectangle 3"/>
          <p:cNvSpPr>
            <a:spLocks noGrp="1" noChangeArrowheads="1"/>
          </p:cNvSpPr>
          <p:nvPr>
            <p:ph idx="1"/>
          </p:nvPr>
        </p:nvSpPr>
        <p:spPr>
          <a:xfrm>
            <a:off x="251520" y="972666"/>
            <a:ext cx="8208912" cy="3543300"/>
          </a:xfrm>
        </p:spPr>
        <p:txBody>
          <a:bodyPr/>
          <a:lstStyle/>
          <a:p>
            <a:r>
              <a:rPr lang="en-GB" dirty="0" smtClean="0"/>
              <a:t>The Physics Department is at the international forefront in the following areas: </a:t>
            </a:r>
          </a:p>
          <a:p>
            <a:pPr lvl="1"/>
            <a:r>
              <a:rPr lang="en-GB" sz="2600" dirty="0" smtClean="0"/>
              <a:t>Particle </a:t>
            </a:r>
            <a:r>
              <a:rPr lang="en-GB" sz="2600" dirty="0"/>
              <a:t>Physics</a:t>
            </a:r>
            <a:endParaRPr lang="en-US" sz="2600" dirty="0"/>
          </a:p>
          <a:p>
            <a:pPr lvl="1"/>
            <a:r>
              <a:rPr lang="en-GB" sz="2600" dirty="0"/>
              <a:t>Nuclear Physics</a:t>
            </a:r>
            <a:endParaRPr lang="en-US" sz="2600" dirty="0"/>
          </a:p>
          <a:p>
            <a:pPr lvl="1"/>
            <a:r>
              <a:rPr lang="en-GB" sz="2600" b="1" dirty="0">
                <a:solidFill>
                  <a:schemeClr val="tx2"/>
                </a:solidFill>
              </a:rPr>
              <a:t>Condensed </a:t>
            </a:r>
            <a:r>
              <a:rPr lang="en-GB" sz="2600" b="1" dirty="0" smtClean="0">
                <a:solidFill>
                  <a:schemeClr val="tx2"/>
                </a:solidFill>
              </a:rPr>
              <a:t>Matter </a:t>
            </a:r>
            <a:r>
              <a:rPr lang="en-GB" sz="2600" b="1" dirty="0">
                <a:solidFill>
                  <a:schemeClr val="tx2"/>
                </a:solidFill>
              </a:rPr>
              <a:t>Physics</a:t>
            </a:r>
            <a:endParaRPr lang="en-GB" dirty="0">
              <a:solidFill>
                <a:schemeClr val="tx2"/>
              </a:solidFill>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1026"/>
          <p:cNvSpPr>
            <a:spLocks noGrp="1" noChangeArrowheads="1"/>
          </p:cNvSpPr>
          <p:nvPr>
            <p:ph type="title"/>
          </p:nvPr>
        </p:nvSpPr>
        <p:spPr>
          <a:xfrm>
            <a:off x="0" y="0"/>
            <a:ext cx="7772400" cy="685800"/>
          </a:xfrm>
        </p:spPr>
        <p:txBody>
          <a:bodyPr/>
          <a:lstStyle/>
          <a:p>
            <a:r>
              <a:rPr lang="en-GB" dirty="0"/>
              <a:t>Research at Liverpool</a:t>
            </a:r>
          </a:p>
        </p:txBody>
      </p:sp>
      <p:sp>
        <p:nvSpPr>
          <p:cNvPr id="265219" name="Rectangle 1027"/>
          <p:cNvSpPr>
            <a:spLocks noGrp="1" noChangeArrowheads="1"/>
          </p:cNvSpPr>
          <p:nvPr>
            <p:ph idx="1"/>
          </p:nvPr>
        </p:nvSpPr>
        <p:spPr>
          <a:xfrm>
            <a:off x="252000" y="972000"/>
            <a:ext cx="8383960" cy="3486150"/>
          </a:xfrm>
        </p:spPr>
        <p:txBody>
          <a:bodyPr/>
          <a:lstStyle/>
          <a:p>
            <a:r>
              <a:rPr lang="en-GB" dirty="0" smtClean="0"/>
              <a:t>The Physics Department is at the international forefront in the following areas: </a:t>
            </a:r>
          </a:p>
          <a:p>
            <a:pPr lvl="1"/>
            <a:r>
              <a:rPr lang="en-GB" sz="2600" dirty="0" smtClean="0"/>
              <a:t>Particle </a:t>
            </a:r>
            <a:r>
              <a:rPr lang="en-GB" sz="2600" dirty="0"/>
              <a:t>Physics</a:t>
            </a:r>
            <a:endParaRPr lang="en-US" sz="2600" dirty="0"/>
          </a:p>
          <a:p>
            <a:pPr lvl="1"/>
            <a:r>
              <a:rPr lang="en-GB" sz="2600" dirty="0"/>
              <a:t>Nuclear Physics</a:t>
            </a:r>
            <a:endParaRPr lang="en-US" sz="2600" dirty="0"/>
          </a:p>
          <a:p>
            <a:pPr lvl="1"/>
            <a:r>
              <a:rPr lang="en-GB" sz="2600" dirty="0"/>
              <a:t>Condensed Matter </a:t>
            </a:r>
            <a:endParaRPr lang="en-GB" sz="2600" dirty="0" smtClean="0"/>
          </a:p>
          <a:p>
            <a:pPr lvl="1"/>
            <a:r>
              <a:rPr lang="en-GB" sz="2600" b="1" dirty="0" err="1" smtClean="0">
                <a:solidFill>
                  <a:schemeClr val="tx2"/>
                </a:solidFill>
              </a:rPr>
              <a:t>Nanoscience</a:t>
            </a:r>
            <a:endParaRPr lang="en-US" sz="2600" b="1" dirty="0">
              <a:solidFill>
                <a:schemeClr val="tx2"/>
              </a:solidFill>
            </a:endParaRPr>
          </a:p>
          <a:p>
            <a:pPr lvl="1">
              <a:buFontTx/>
              <a:buNone/>
            </a:pPr>
            <a:endParaRPr lang="en-US" sz="2600" b="1" dirty="0">
              <a:solidFill>
                <a:schemeClr val="folHlink"/>
              </a:solidFill>
            </a:endParaRPr>
          </a:p>
          <a:p>
            <a:pPr lvl="1"/>
            <a:endParaRPr lang="en-GB" sz="2600" b="1" dirty="0">
              <a:solidFill>
                <a:schemeClr val="folHlink"/>
              </a:solidFill>
            </a:endParaRPr>
          </a:p>
          <a:p>
            <a:endParaRPr lang="en-GB" dirty="0"/>
          </a:p>
        </p:txBody>
      </p:sp>
      <p:pic>
        <p:nvPicPr>
          <p:cNvPr id="5" name="Picture 7"/>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55979" y="1659620"/>
            <a:ext cx="1630680" cy="2064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77364" y="1684560"/>
            <a:ext cx="1677093" cy="1895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139952" y="4414341"/>
            <a:ext cx="4464684" cy="461665"/>
          </a:xfrm>
          <a:prstGeom prst="rect">
            <a:avLst/>
          </a:prstGeom>
          <a:noFill/>
        </p:spPr>
        <p:txBody>
          <a:bodyPr wrap="none" rtlCol="0">
            <a:spAutoFit/>
          </a:bodyPr>
          <a:lstStyle/>
          <a:p>
            <a:r>
              <a:rPr lang="en-US" dirty="0" smtClean="0">
                <a:latin typeface="+mn-lt"/>
              </a:rPr>
              <a:t>Use to make organic solar cells</a:t>
            </a:r>
            <a:endParaRPr lang="en-GB" dirty="0">
              <a:latin typeface="+mn-lt"/>
            </a:endParaRPr>
          </a:p>
        </p:txBody>
      </p:sp>
      <p:sp>
        <p:nvSpPr>
          <p:cNvPr id="8" name="TextBox 7"/>
          <p:cNvSpPr txBox="1"/>
          <p:nvPr/>
        </p:nvSpPr>
        <p:spPr>
          <a:xfrm>
            <a:off x="4355979" y="1245989"/>
            <a:ext cx="4203395" cy="461665"/>
          </a:xfrm>
          <a:prstGeom prst="rect">
            <a:avLst/>
          </a:prstGeom>
          <a:noFill/>
        </p:spPr>
        <p:txBody>
          <a:bodyPr wrap="none" rtlCol="0">
            <a:spAutoFit/>
          </a:bodyPr>
          <a:lstStyle/>
          <a:p>
            <a:r>
              <a:rPr lang="en-GB" dirty="0" smtClean="0">
                <a:latin typeface="+mn-lt"/>
              </a:rPr>
              <a:t>STM Image		Structure</a:t>
            </a:r>
            <a:endParaRPr lang="en-GB" dirty="0">
              <a:latin typeface="+mn-lt"/>
            </a:endParaRPr>
          </a:p>
        </p:txBody>
      </p:sp>
      <p:sp>
        <p:nvSpPr>
          <p:cNvPr id="12" name="Rounded Rectangular Callout 11"/>
          <p:cNvSpPr/>
          <p:nvPr/>
        </p:nvSpPr>
        <p:spPr>
          <a:xfrm>
            <a:off x="4886343" y="3933180"/>
            <a:ext cx="2971901" cy="510778"/>
          </a:xfrm>
          <a:prstGeom prst="wedgeRoundRectCallout">
            <a:avLst>
              <a:gd name="adj1" fmla="val 43339"/>
              <a:gd name="adj2" fmla="val -146667"/>
              <a:gd name="adj3" fmla="val 16667"/>
            </a:avLst>
          </a:prstGeom>
          <a:solidFill>
            <a:schemeClr val="tx2">
              <a:lumMod val="40000"/>
              <a:lumOff val="60000"/>
            </a:schemeClr>
          </a:solidFill>
        </p:spPr>
        <p:txBody>
          <a:bodyPr wrap="none" rtlCol="0" anchor="ctr">
            <a:spAutoFit/>
          </a:bodyPr>
          <a:lstStyle/>
          <a:p>
            <a:r>
              <a:rPr lang="en-US" dirty="0" smtClean="0">
                <a:latin typeface="+mn-lt"/>
              </a:rPr>
              <a:t>Fullerene molecules</a:t>
            </a:r>
            <a:endParaRPr lang="en-GB" dirty="0">
              <a:latin typeface="+mn-lt"/>
            </a:endParaRPr>
          </a:p>
        </p:txBody>
      </p:sp>
      <p:sp>
        <p:nvSpPr>
          <p:cNvPr id="13" name="Rounded Rectangular Callout 12"/>
          <p:cNvSpPr/>
          <p:nvPr/>
        </p:nvSpPr>
        <p:spPr>
          <a:xfrm>
            <a:off x="4886343" y="3933180"/>
            <a:ext cx="2971901" cy="510778"/>
          </a:xfrm>
          <a:prstGeom prst="wedgeRoundRectCallout">
            <a:avLst>
              <a:gd name="adj1" fmla="val -45192"/>
              <a:gd name="adj2" fmla="val -111255"/>
              <a:gd name="adj3" fmla="val 16667"/>
            </a:avLst>
          </a:prstGeom>
          <a:solidFill>
            <a:schemeClr val="tx2">
              <a:lumMod val="40000"/>
              <a:lumOff val="60000"/>
            </a:schemeClr>
          </a:solidFill>
        </p:spPr>
        <p:txBody>
          <a:bodyPr wrap="none" rtlCol="0" anchor="ctr">
            <a:spAutoFit/>
          </a:bodyPr>
          <a:lstStyle/>
          <a:p>
            <a:r>
              <a:rPr lang="en-US" dirty="0" smtClean="0">
                <a:latin typeface="+mn-lt"/>
              </a:rPr>
              <a:t>Fullerene molecules</a:t>
            </a:r>
            <a:endParaRPr lang="en-GB" dirty="0">
              <a:latin typeface="+mn-lt"/>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38"/>
            <a:ext cx="7772400" cy="685800"/>
          </a:xfrm>
        </p:spPr>
        <p:txBody>
          <a:bodyPr/>
          <a:lstStyle/>
          <a:p>
            <a:r>
              <a:rPr lang="en-GB" dirty="0" smtClean="0"/>
              <a:t>Cockcroft Institute</a:t>
            </a:r>
            <a:endParaRPr lang="en-GB" dirty="0"/>
          </a:p>
        </p:txBody>
      </p:sp>
      <p:sp>
        <p:nvSpPr>
          <p:cNvPr id="3" name="Content Placeholder 2"/>
          <p:cNvSpPr>
            <a:spLocks noGrp="1"/>
          </p:cNvSpPr>
          <p:nvPr>
            <p:ph idx="1"/>
          </p:nvPr>
        </p:nvSpPr>
        <p:spPr>
          <a:xfrm>
            <a:off x="0" y="675793"/>
            <a:ext cx="5123257" cy="3714750"/>
          </a:xfrm>
        </p:spPr>
        <p:txBody>
          <a:bodyPr/>
          <a:lstStyle/>
          <a:p>
            <a:pPr>
              <a:buFont typeface="Arial" pitchFamily="34" charset="0"/>
              <a:buChar char="•"/>
            </a:pPr>
            <a:r>
              <a:rPr lang="en-GB" sz="2000" dirty="0" smtClean="0"/>
              <a:t>Based </a:t>
            </a:r>
            <a:r>
              <a:rPr lang="en-GB" sz="2000" dirty="0"/>
              <a:t>at the Cockcroft Institute, </a:t>
            </a:r>
            <a:r>
              <a:rPr lang="en-GB" sz="2000" dirty="0" err="1"/>
              <a:t>Daresbury</a:t>
            </a:r>
            <a:r>
              <a:rPr lang="en-GB" sz="2000" dirty="0"/>
              <a:t>, </a:t>
            </a:r>
            <a:r>
              <a:rPr lang="en-GB" sz="2000" dirty="0" smtClean="0"/>
              <a:t>Cheshire</a:t>
            </a:r>
          </a:p>
          <a:p>
            <a:pPr>
              <a:buFont typeface="Arial" pitchFamily="34" charset="0"/>
              <a:buChar char="•"/>
            </a:pPr>
            <a:r>
              <a:rPr lang="en-GB" sz="2000" dirty="0"/>
              <a:t>D</a:t>
            </a:r>
            <a:r>
              <a:rPr lang="en-GB" sz="2000" dirty="0" smtClean="0"/>
              <a:t>esign </a:t>
            </a:r>
            <a:r>
              <a:rPr lang="en-GB" sz="2000" dirty="0" smtClean="0"/>
              <a:t>and build accelerators for high energy physics, material science, medical and industrial uses </a:t>
            </a:r>
            <a:endParaRPr lang="en-GB" sz="2000" dirty="0"/>
          </a:p>
        </p:txBody>
      </p:sp>
      <p:pic>
        <p:nvPicPr>
          <p:cNvPr id="4"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86261" y="14661"/>
            <a:ext cx="1231382" cy="695186"/>
          </a:xfrm>
          <a:prstGeom prst="rect">
            <a:avLst/>
          </a:prstGeom>
          <a:noFill/>
          <a:ln w="9525">
            <a:noFill/>
            <a:miter lim="800000"/>
            <a:headEnd/>
            <a:tailEnd/>
          </a:ln>
        </p:spPr>
      </p:pic>
      <p:pic>
        <p:nvPicPr>
          <p:cNvPr id="5" name="Picture 4" descr="C:\Users\Andy Wolski\Documents\Research\Talks\2011\EMMA.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88024" y="796312"/>
            <a:ext cx="3003117" cy="2239973"/>
          </a:xfrm>
          <a:prstGeom prst="rect">
            <a:avLst/>
          </a:prstGeom>
          <a:ln>
            <a:noFill/>
          </a:ln>
          <a:effectLst/>
        </p:spPr>
      </p:pic>
      <p:sp>
        <p:nvSpPr>
          <p:cNvPr id="14" name="Title 2"/>
          <p:cNvSpPr txBox="1">
            <a:spLocks/>
          </p:cNvSpPr>
          <p:nvPr/>
        </p:nvSpPr>
        <p:spPr bwMode="auto">
          <a:xfrm>
            <a:off x="4682921" y="3127940"/>
            <a:ext cx="4461079" cy="953294"/>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000">
                <a:solidFill>
                  <a:srgbClr val="956700"/>
                </a:solidFill>
                <a:latin typeface="+mj-lt"/>
                <a:ea typeface="+mj-ea"/>
                <a:cs typeface="+mj-cs"/>
              </a:defRPr>
            </a:lvl1pPr>
            <a:lvl2pPr algn="l" rtl="0" eaLnBrk="1" fontAlgn="base" hangingPunct="1">
              <a:spcBef>
                <a:spcPct val="0"/>
              </a:spcBef>
              <a:spcAft>
                <a:spcPct val="0"/>
              </a:spcAft>
              <a:defRPr sz="3000">
                <a:solidFill>
                  <a:srgbClr val="956700"/>
                </a:solidFill>
                <a:latin typeface="Arial" charset="0"/>
                <a:ea typeface="ＭＳ Ｐゴシック" pitchFamily="48" charset="-128"/>
              </a:defRPr>
            </a:lvl2pPr>
            <a:lvl3pPr algn="l" rtl="0" eaLnBrk="1" fontAlgn="base" hangingPunct="1">
              <a:spcBef>
                <a:spcPct val="0"/>
              </a:spcBef>
              <a:spcAft>
                <a:spcPct val="0"/>
              </a:spcAft>
              <a:defRPr sz="3000">
                <a:solidFill>
                  <a:srgbClr val="956700"/>
                </a:solidFill>
                <a:latin typeface="Arial" charset="0"/>
                <a:ea typeface="ＭＳ Ｐゴシック" pitchFamily="48" charset="-128"/>
              </a:defRPr>
            </a:lvl3pPr>
            <a:lvl4pPr algn="l" rtl="0" eaLnBrk="1" fontAlgn="base" hangingPunct="1">
              <a:spcBef>
                <a:spcPct val="0"/>
              </a:spcBef>
              <a:spcAft>
                <a:spcPct val="0"/>
              </a:spcAft>
              <a:defRPr sz="3000">
                <a:solidFill>
                  <a:srgbClr val="956700"/>
                </a:solidFill>
                <a:latin typeface="Arial" charset="0"/>
                <a:ea typeface="ＭＳ Ｐゴシック" pitchFamily="48" charset="-128"/>
              </a:defRPr>
            </a:lvl4pPr>
            <a:lvl5pPr algn="l" rtl="0" eaLnBrk="1" fontAlgn="base" hangingPunct="1">
              <a:spcBef>
                <a:spcPct val="0"/>
              </a:spcBef>
              <a:spcAft>
                <a:spcPct val="0"/>
              </a:spcAft>
              <a:defRPr sz="3000">
                <a:solidFill>
                  <a:srgbClr val="956700"/>
                </a:solidFill>
                <a:latin typeface="Arial" charset="0"/>
                <a:ea typeface="ＭＳ Ｐゴシック" pitchFamily="48" charset="-128"/>
              </a:defRPr>
            </a:lvl5pPr>
            <a:lvl6pPr marL="457200" algn="l" rtl="0" eaLnBrk="1" fontAlgn="base" hangingPunct="1">
              <a:spcBef>
                <a:spcPct val="0"/>
              </a:spcBef>
              <a:spcAft>
                <a:spcPct val="0"/>
              </a:spcAft>
              <a:defRPr sz="3000">
                <a:solidFill>
                  <a:srgbClr val="956700"/>
                </a:solidFill>
                <a:latin typeface="Arial" charset="0"/>
                <a:ea typeface="ＭＳ Ｐゴシック" pitchFamily="48" charset="-128"/>
              </a:defRPr>
            </a:lvl6pPr>
            <a:lvl7pPr marL="914400" algn="l" rtl="0" eaLnBrk="1" fontAlgn="base" hangingPunct="1">
              <a:spcBef>
                <a:spcPct val="0"/>
              </a:spcBef>
              <a:spcAft>
                <a:spcPct val="0"/>
              </a:spcAft>
              <a:defRPr sz="3000">
                <a:solidFill>
                  <a:srgbClr val="956700"/>
                </a:solidFill>
                <a:latin typeface="Arial" charset="0"/>
                <a:ea typeface="ＭＳ Ｐゴシック" pitchFamily="48" charset="-128"/>
              </a:defRPr>
            </a:lvl7pPr>
            <a:lvl8pPr marL="1371600" algn="l" rtl="0" eaLnBrk="1" fontAlgn="base" hangingPunct="1">
              <a:spcBef>
                <a:spcPct val="0"/>
              </a:spcBef>
              <a:spcAft>
                <a:spcPct val="0"/>
              </a:spcAft>
              <a:defRPr sz="3000">
                <a:solidFill>
                  <a:srgbClr val="956700"/>
                </a:solidFill>
                <a:latin typeface="Arial" charset="0"/>
                <a:ea typeface="ＭＳ Ｐゴシック" pitchFamily="48" charset="-128"/>
              </a:defRPr>
            </a:lvl8pPr>
            <a:lvl9pPr marL="1828800" algn="l" rtl="0" eaLnBrk="1" fontAlgn="base" hangingPunct="1">
              <a:spcBef>
                <a:spcPct val="0"/>
              </a:spcBef>
              <a:spcAft>
                <a:spcPct val="0"/>
              </a:spcAft>
              <a:defRPr sz="3000">
                <a:solidFill>
                  <a:srgbClr val="956700"/>
                </a:solidFill>
                <a:latin typeface="Arial" charset="0"/>
                <a:ea typeface="ＭＳ Ｐゴシック" pitchFamily="48" charset="-128"/>
              </a:defRPr>
            </a:lvl9pPr>
          </a:lstStyle>
          <a:p>
            <a:r>
              <a:rPr lang="en-GB" dirty="0" smtClean="0"/>
              <a:t>Stephenson Institute</a:t>
            </a:r>
            <a:br>
              <a:rPr lang="en-GB" dirty="0" smtClean="0"/>
            </a:br>
            <a:r>
              <a:rPr lang="en-GB" dirty="0" smtClean="0"/>
              <a:t>for renewable energy</a:t>
            </a:r>
            <a:endParaRPr lang="en-GB" dirty="0"/>
          </a:p>
        </p:txBody>
      </p:sp>
      <p:pic>
        <p:nvPicPr>
          <p:cNvPr id="15"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7502" y="3127940"/>
            <a:ext cx="4403319" cy="1870759"/>
          </a:xfrm>
          <a:prstGeom prst="rect">
            <a:avLst/>
          </a:prstGeom>
          <a:noFill/>
          <a:ln w="9525">
            <a:noFill/>
            <a:miter lim="800000"/>
            <a:headEnd/>
            <a:tailEnd/>
          </a:ln>
        </p:spPr>
      </p:pic>
      <p:sp>
        <p:nvSpPr>
          <p:cNvPr id="12" name="Rectangle 11"/>
          <p:cNvSpPr/>
          <p:nvPr/>
        </p:nvSpPr>
        <p:spPr>
          <a:xfrm>
            <a:off x="4627460" y="4081234"/>
            <a:ext cx="4572000" cy="1015663"/>
          </a:xfrm>
          <a:prstGeom prst="rect">
            <a:avLst/>
          </a:prstGeom>
        </p:spPr>
        <p:txBody>
          <a:bodyPr>
            <a:spAutoFit/>
          </a:bodyPr>
          <a:lstStyle/>
          <a:p>
            <a:pPr marL="0" indent="0"/>
            <a:r>
              <a:rPr lang="en-GB" sz="2000" dirty="0">
                <a:latin typeface="+mn-lt"/>
              </a:rPr>
              <a:t>Research into photovoltaic power generation</a:t>
            </a:r>
            <a:r>
              <a:rPr lang="en-GB" sz="2000" dirty="0" smtClean="0">
                <a:latin typeface="+mn-lt"/>
              </a:rPr>
              <a:t>, </a:t>
            </a:r>
            <a:r>
              <a:rPr lang="en-GB" sz="2000" dirty="0">
                <a:latin typeface="+mn-lt"/>
              </a:rPr>
              <a:t>energy storage and other energy problems.</a:t>
            </a:r>
            <a:endParaRPr lang="en-GB" sz="2000" dirty="0">
              <a:latin typeface="+mn-lt"/>
            </a:endParaRPr>
          </a:p>
        </p:txBody>
      </p:sp>
    </p:spTree>
    <p:extLst>
      <p:ext uri="{BB962C8B-B14F-4D97-AF65-F5344CB8AC3E}">
        <p14:creationId xmlns:p14="http://schemas.microsoft.com/office/powerpoint/2010/main" val="234456942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p:cNvPicPr>
            <a:picLocks noChangeAspect="1"/>
          </p:cNvPicPr>
          <p:nvPr/>
        </p:nvPicPr>
        <p:blipFill>
          <a:blip r:embed="rId2" cstate="screen">
            <a:lum contrast="10000"/>
            <a:extLst>
              <a:ext uri="{28A0092B-C50C-407E-A947-70E740481C1C}">
                <a14:useLocalDpi xmlns:a14="http://schemas.microsoft.com/office/drawing/2010/main"/>
              </a:ext>
            </a:extLst>
          </a:blip>
          <a:srcRect/>
          <a:stretch>
            <a:fillRect/>
          </a:stretch>
        </p:blipFill>
        <p:spPr bwMode="auto">
          <a:xfrm>
            <a:off x="5919514" y="3435846"/>
            <a:ext cx="1028750" cy="823000"/>
          </a:xfrm>
          <a:prstGeom prst="rect">
            <a:avLst/>
          </a:prstGeom>
          <a:noFill/>
          <a:ln w="19050">
            <a:solidFill>
              <a:srgbClr val="000000"/>
            </a:solidFill>
            <a:round/>
            <a:headEnd/>
            <a:tailEnd/>
          </a:ln>
        </p:spPr>
      </p:pic>
      <p:sp>
        <p:nvSpPr>
          <p:cNvPr id="2" name="Content Placeholder 1"/>
          <p:cNvSpPr>
            <a:spLocks noGrp="1"/>
          </p:cNvSpPr>
          <p:nvPr>
            <p:ph idx="1"/>
          </p:nvPr>
        </p:nvSpPr>
        <p:spPr>
          <a:xfrm>
            <a:off x="179512" y="1221600"/>
            <a:ext cx="7772400" cy="3921900"/>
          </a:xfrm>
        </p:spPr>
        <p:txBody>
          <a:bodyPr/>
          <a:lstStyle/>
          <a:p>
            <a:pPr>
              <a:lnSpc>
                <a:spcPts val="2800"/>
              </a:lnSpc>
              <a:spcAft>
                <a:spcPts val="0"/>
              </a:spcAft>
              <a:tabLst>
                <a:tab pos="355600" algn="l"/>
                <a:tab pos="1524000" algn="l"/>
              </a:tabLst>
              <a:defRPr/>
            </a:pPr>
            <a:r>
              <a:rPr lang="en-GB" b="1" dirty="0" smtClean="0">
                <a:effectLst>
                  <a:reflection stA="0" endPos="0" dir="5400000" sy="-100000" algn="bl" rotWithShape="0"/>
                </a:effectLst>
                <a:latin typeface="Calibri"/>
                <a:cs typeface="Calibri"/>
              </a:rPr>
              <a:t>Recognising molecular shapes	</a:t>
            </a:r>
          </a:p>
          <a:p>
            <a:pPr>
              <a:lnSpc>
                <a:spcPts val="2800"/>
              </a:lnSpc>
              <a:spcAft>
                <a:spcPts val="0"/>
              </a:spcAft>
              <a:tabLst>
                <a:tab pos="355600" algn="l"/>
                <a:tab pos="1524000" algn="l"/>
              </a:tabLst>
              <a:defRPr/>
            </a:pPr>
            <a:r>
              <a:rPr lang="en-GB" b="1" dirty="0" smtClean="0">
                <a:effectLst>
                  <a:reflection stA="0" endPos="0" dir="5400000" sy="-100000" algn="bl" rotWithShape="0"/>
                </a:effectLst>
                <a:latin typeface="Calibri"/>
                <a:cs typeface="Calibri"/>
              </a:rPr>
              <a:t>Identifying molecular positions</a:t>
            </a:r>
          </a:p>
          <a:p>
            <a:pPr>
              <a:lnSpc>
                <a:spcPts val="2800"/>
              </a:lnSpc>
              <a:spcAft>
                <a:spcPts val="0"/>
              </a:spcAft>
              <a:tabLst>
                <a:tab pos="719138" algn="l"/>
                <a:tab pos="1524000" algn="l"/>
              </a:tabLst>
              <a:defRPr/>
            </a:pPr>
            <a:endParaRPr lang="en-GB" b="1" dirty="0" smtClean="0">
              <a:effectLst>
                <a:reflection stA="0" endPos="0" dir="5400000" sy="-100000" algn="bl" rotWithShape="0"/>
              </a:effectLst>
              <a:latin typeface="Calibri"/>
              <a:cs typeface="Calibri"/>
            </a:endParaRPr>
          </a:p>
          <a:p>
            <a:pPr>
              <a:lnSpc>
                <a:spcPts val="2800"/>
              </a:lnSpc>
              <a:spcAft>
                <a:spcPts val="0"/>
              </a:spcAft>
              <a:tabLst>
                <a:tab pos="719138" algn="l"/>
                <a:tab pos="1524000" algn="l"/>
              </a:tabLst>
              <a:defRPr/>
            </a:pPr>
            <a:r>
              <a:rPr lang="en-GB" b="1" dirty="0" smtClean="0">
                <a:effectLst>
                  <a:reflection stA="0" endPos="0" dir="5400000" sy="-100000" algn="bl" rotWithShape="0"/>
                </a:effectLst>
                <a:latin typeface="Calibri"/>
                <a:cs typeface="Calibri"/>
              </a:rPr>
              <a:t>Spin-offs in Geosciences and Medicine</a:t>
            </a:r>
          </a:p>
          <a:p>
            <a:pPr>
              <a:lnSpc>
                <a:spcPts val="2800"/>
              </a:lnSpc>
              <a:spcAft>
                <a:spcPts val="0"/>
              </a:spcAft>
              <a:tabLst>
                <a:tab pos="355600" algn="l"/>
                <a:tab pos="1524000" algn="l"/>
              </a:tabLst>
              <a:defRPr/>
            </a:pPr>
            <a:r>
              <a:rPr lang="en-GB" b="1" dirty="0" smtClean="0">
                <a:solidFill>
                  <a:srgbClr val="FF0000"/>
                </a:solidFill>
                <a:effectLst>
                  <a:reflection stA="0" endPos="0" dir="5400000" sy="-100000" algn="bl" rotWithShape="0"/>
                </a:effectLst>
                <a:latin typeface="Calibri"/>
                <a:cs typeface="Calibri"/>
              </a:rPr>
              <a:t>Crystallographic orientation analysis </a:t>
            </a:r>
            <a:r>
              <a:rPr lang="en-GB" b="1" dirty="0" smtClean="0">
                <a:solidFill>
                  <a:srgbClr val="3366FF"/>
                </a:solidFill>
                <a:effectLst>
                  <a:reflection stA="0" endPos="0" dir="5400000" sy="-100000" algn="bl" rotWithShape="0"/>
                </a:effectLst>
                <a:latin typeface="Calibri"/>
                <a:cs typeface="Calibri"/>
              </a:rPr>
              <a:t>(minerals)</a:t>
            </a:r>
            <a:endParaRPr lang="en-GB" b="1" dirty="0" smtClean="0">
              <a:solidFill>
                <a:srgbClr val="FF0000"/>
              </a:solidFill>
              <a:effectLst>
                <a:reflection stA="0" endPos="0" dir="5400000" sy="-100000" algn="bl" rotWithShape="0"/>
              </a:effectLst>
              <a:latin typeface="Calibri"/>
              <a:cs typeface="Calibri"/>
            </a:endParaRPr>
          </a:p>
          <a:p>
            <a:pPr>
              <a:lnSpc>
                <a:spcPts val="2800"/>
              </a:lnSpc>
              <a:spcAft>
                <a:spcPts val="0"/>
              </a:spcAft>
              <a:tabLst>
                <a:tab pos="355600" algn="l"/>
                <a:tab pos="1524000" algn="l"/>
              </a:tabLst>
              <a:defRPr/>
            </a:pPr>
            <a:r>
              <a:rPr lang="en-GB" b="1" dirty="0" smtClean="0">
                <a:solidFill>
                  <a:srgbClr val="FF0000"/>
                </a:solidFill>
                <a:effectLst>
                  <a:reflection stA="0" endPos="0" dir="5400000" sy="-100000" algn="bl" rotWithShape="0"/>
                </a:effectLst>
                <a:latin typeface="Calibri"/>
                <a:cs typeface="Calibri"/>
              </a:rPr>
              <a:t>Carbon particulate matter in lung cells </a:t>
            </a:r>
            <a:r>
              <a:rPr lang="en-GB" b="1" dirty="0" smtClean="0">
                <a:solidFill>
                  <a:srgbClr val="3366FF"/>
                </a:solidFill>
                <a:effectLst>
                  <a:reflection stA="0" endPos="0" dir="5400000" sy="-100000" algn="bl" rotWithShape="0"/>
                </a:effectLst>
                <a:latin typeface="Calibri"/>
                <a:cs typeface="Calibri"/>
              </a:rPr>
              <a:t>(lung cancer)</a:t>
            </a:r>
            <a:endParaRPr lang="en-GB" b="1" dirty="0" smtClean="0">
              <a:solidFill>
                <a:srgbClr val="FF0000"/>
              </a:solidFill>
              <a:effectLst>
                <a:reflection stA="0" endPos="0" dir="5400000" sy="-100000" algn="bl" rotWithShape="0"/>
              </a:effectLst>
              <a:latin typeface="Calibri"/>
              <a:cs typeface="Calibri"/>
            </a:endParaRPr>
          </a:p>
          <a:p>
            <a:pPr>
              <a:lnSpc>
                <a:spcPts val="2800"/>
              </a:lnSpc>
              <a:spcAft>
                <a:spcPts val="0"/>
              </a:spcAft>
              <a:tabLst>
                <a:tab pos="355600" algn="l"/>
                <a:tab pos="1524000" algn="l"/>
              </a:tabLst>
              <a:defRPr/>
            </a:pPr>
            <a:r>
              <a:rPr lang="en-GB" b="1" dirty="0" smtClean="0">
                <a:solidFill>
                  <a:srgbClr val="FF0000"/>
                </a:solidFill>
                <a:effectLst>
                  <a:reflection stA="0" endPos="0" dir="5400000" sy="-100000" algn="bl" rotWithShape="0"/>
                </a:effectLst>
                <a:latin typeface="Calibri"/>
                <a:cs typeface="Calibri"/>
              </a:rPr>
              <a:t>Parasite analysis  </a:t>
            </a:r>
            <a:r>
              <a:rPr lang="en-GB" b="1" dirty="0" smtClean="0">
                <a:solidFill>
                  <a:srgbClr val="3366FF"/>
                </a:solidFill>
                <a:effectLst>
                  <a:reflection stA="0" endPos="0" dir="5400000" sy="-100000" algn="bl" rotWithShape="0"/>
                </a:effectLst>
                <a:latin typeface="Calibri"/>
                <a:cs typeface="Calibri"/>
              </a:rPr>
              <a:t>(malaria)</a:t>
            </a:r>
          </a:p>
          <a:p>
            <a:pPr>
              <a:lnSpc>
                <a:spcPts val="2800"/>
              </a:lnSpc>
              <a:spcAft>
                <a:spcPts val="0"/>
              </a:spcAft>
              <a:tabLst>
                <a:tab pos="355600" algn="l"/>
                <a:tab pos="1524000" algn="l"/>
              </a:tabLst>
              <a:defRPr/>
            </a:pPr>
            <a:r>
              <a:rPr lang="en-GB" b="1" dirty="0" smtClean="0">
                <a:solidFill>
                  <a:srgbClr val="FF0000"/>
                </a:solidFill>
                <a:effectLst>
                  <a:reflection stA="0" endPos="0" dir="5400000" sy="-100000" algn="bl" rotWithShape="0"/>
                </a:effectLst>
                <a:latin typeface="Calibri"/>
                <a:cs typeface="Calibri"/>
              </a:rPr>
              <a:t>Blood flow velocities in capillary networks  </a:t>
            </a:r>
            <a:r>
              <a:rPr lang="en-GB" b="1" dirty="0" smtClean="0">
                <a:solidFill>
                  <a:srgbClr val="3366FF"/>
                </a:solidFill>
                <a:effectLst>
                  <a:reflection stA="0" endPos="0" dir="5400000" sy="-100000" algn="bl" rotWithShape="0"/>
                </a:effectLst>
                <a:latin typeface="Calibri"/>
                <a:cs typeface="Calibri"/>
              </a:rPr>
              <a:t>(meningitis)</a:t>
            </a:r>
          </a:p>
          <a:p>
            <a:pPr>
              <a:lnSpc>
                <a:spcPts val="2800"/>
              </a:lnSpc>
              <a:spcAft>
                <a:spcPts val="0"/>
              </a:spcAft>
              <a:tabLst>
                <a:tab pos="355600" algn="l"/>
                <a:tab pos="1524000" algn="l"/>
              </a:tabLst>
              <a:defRPr/>
            </a:pPr>
            <a:r>
              <a:rPr lang="en-GB" b="1" dirty="0" smtClean="0">
                <a:solidFill>
                  <a:srgbClr val="FF0000"/>
                </a:solidFill>
                <a:effectLst>
                  <a:reflection stA="0" endPos="0" dir="5400000" sy="-100000" algn="bl" rotWithShape="0"/>
                </a:effectLst>
                <a:latin typeface="Calibri"/>
                <a:cs typeface="Calibri"/>
              </a:rPr>
              <a:t>Retinal image analysis  </a:t>
            </a:r>
            <a:r>
              <a:rPr lang="en-GB" b="1" dirty="0" smtClean="0">
                <a:solidFill>
                  <a:srgbClr val="3366FF"/>
                </a:solidFill>
                <a:effectLst>
                  <a:reflection stA="0" endPos="0" dir="5400000" sy="-100000" algn="bl" rotWithShape="0"/>
                </a:effectLst>
                <a:latin typeface="Calibri"/>
                <a:cs typeface="Calibri"/>
              </a:rPr>
              <a:t>(diabetes)</a:t>
            </a:r>
          </a:p>
        </p:txBody>
      </p:sp>
      <p:sp>
        <p:nvSpPr>
          <p:cNvPr id="3" name="Title 2"/>
          <p:cNvSpPr>
            <a:spLocks noGrp="1"/>
          </p:cNvSpPr>
          <p:nvPr>
            <p:ph type="title"/>
          </p:nvPr>
        </p:nvSpPr>
        <p:spPr>
          <a:xfrm>
            <a:off x="0" y="10068"/>
            <a:ext cx="5652120" cy="685800"/>
          </a:xfrm>
        </p:spPr>
        <p:txBody>
          <a:bodyPr/>
          <a:lstStyle/>
          <a:p>
            <a:r>
              <a:rPr lang="en-GB" dirty="0" smtClean="0"/>
              <a:t>Microscopy Image Analysis</a:t>
            </a:r>
            <a:endParaRPr lang="en-GB" dirty="0"/>
          </a:p>
        </p:txBody>
      </p:sp>
      <p:sp>
        <p:nvSpPr>
          <p:cNvPr id="5" name="Rectangle 2"/>
          <p:cNvSpPr txBox="1">
            <a:spLocks noChangeArrowheads="1"/>
          </p:cNvSpPr>
          <p:nvPr/>
        </p:nvSpPr>
        <p:spPr bwMode="auto">
          <a:xfrm>
            <a:off x="152400" y="25399"/>
            <a:ext cx="8839200" cy="342900"/>
          </a:xfrm>
          <a:prstGeom prst="rect">
            <a:avLst/>
          </a:prstGeom>
          <a:noFill/>
          <a:ln>
            <a:miter lim="800000"/>
            <a:headEnd/>
            <a:tailEnd/>
          </a:ln>
        </p:spPr>
        <p:txBody>
          <a:bodyPr>
            <a:prstTxWarp prst="textNoShape">
              <a:avLst/>
            </a:prstTxWarp>
          </a:bodyPr>
          <a:lstStyle/>
          <a:p>
            <a:pPr algn="ctr" eaLnBrk="1" hangingPunct="1">
              <a:defRPr/>
            </a:pPr>
            <a:endParaRPr lang="en-US" sz="2400" kern="0" dirty="0">
              <a:solidFill>
                <a:schemeClr val="tx2"/>
              </a:solidFill>
              <a:latin typeface="Calibri" charset="0"/>
              <a:ea typeface="Calibri" charset="0"/>
              <a:cs typeface="Calibri" charset="0"/>
            </a:endParaRPr>
          </a:p>
        </p:txBody>
      </p:sp>
      <p:sp>
        <p:nvSpPr>
          <p:cNvPr id="6" name="Text Box 7"/>
          <p:cNvSpPr txBox="1">
            <a:spLocks noChangeArrowheads="1"/>
          </p:cNvSpPr>
          <p:nvPr/>
        </p:nvSpPr>
        <p:spPr bwMode="auto">
          <a:xfrm>
            <a:off x="323528" y="2031690"/>
            <a:ext cx="8229600" cy="887422"/>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wrap="square">
            <a:prstTxWarp prst="textNoShape">
              <a:avLst/>
            </a:prstTxWarp>
            <a:spAutoFit/>
          </a:bodyPr>
          <a:lstStyle/>
          <a:p>
            <a:pPr>
              <a:lnSpc>
                <a:spcPts val="2800"/>
              </a:lnSpc>
              <a:spcAft>
                <a:spcPts val="600"/>
              </a:spcAft>
              <a:tabLst>
                <a:tab pos="719138" algn="l"/>
                <a:tab pos="1524000" algn="l"/>
              </a:tabLst>
              <a:defRPr/>
            </a:pPr>
            <a:endParaRPr lang="en-GB" sz="1600" b="1" dirty="0">
              <a:solidFill>
                <a:srgbClr val="FF0000"/>
              </a:solidFill>
              <a:effectLst>
                <a:reflection stA="0" endPos="0" dir="5400000" sy="-100000" algn="bl" rotWithShape="0"/>
              </a:effectLst>
              <a:latin typeface="Calibri"/>
              <a:cs typeface="Calibri"/>
            </a:endParaRPr>
          </a:p>
          <a:p>
            <a:pPr>
              <a:lnSpc>
                <a:spcPts val="2800"/>
              </a:lnSpc>
              <a:spcAft>
                <a:spcPts val="600"/>
              </a:spcAft>
              <a:tabLst>
                <a:tab pos="719138" algn="l"/>
                <a:tab pos="1524000" algn="l"/>
              </a:tabLst>
              <a:defRPr/>
            </a:pPr>
            <a:endParaRPr lang="en-GB" sz="1600" b="1" dirty="0">
              <a:solidFill>
                <a:schemeClr val="tx1"/>
              </a:solidFill>
              <a:effectLst>
                <a:reflection stA="0" endPos="0" dir="5400000" sy="-100000" algn="bl" rotWithShape="0"/>
              </a:effectLst>
              <a:latin typeface="Calibri"/>
              <a:cs typeface="Calibri"/>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5343" y="627534"/>
            <a:ext cx="1820953" cy="1820953"/>
          </a:xfrm>
          <a:prstGeom prst="rect">
            <a:avLst/>
          </a:prstGeom>
          <a:ln w="12700" cap="flat" cmpd="sng" algn="ctr">
            <a:solidFill>
              <a:schemeClr val="tx1"/>
            </a:solidFill>
            <a:prstDash val="solid"/>
            <a:round/>
            <a:headEnd type="none" w="med" len="med"/>
            <a:tailEnd type="none" w="med" len="med"/>
          </a:ln>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08304" y="627534"/>
            <a:ext cx="1820953" cy="1820953"/>
          </a:xfrm>
          <a:prstGeom prst="rect">
            <a:avLst/>
          </a:prstGeom>
          <a:ln w="12700" cap="flat" cmpd="sng" algn="ctr">
            <a:solidFill>
              <a:srgbClr val="000000"/>
            </a:solidFill>
            <a:prstDash val="solid"/>
            <a:round/>
            <a:headEnd type="none" w="med" len="med"/>
            <a:tailEnd type="none" w="med" len="med"/>
          </a:ln>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779231" y="2499742"/>
            <a:ext cx="1169033" cy="879113"/>
          </a:xfrm>
          <a:prstGeom prst="rect">
            <a:avLst/>
          </a:prstGeom>
          <a:noFill/>
          <a:ln w="19050">
            <a:solidFill>
              <a:schemeClr val="tx1"/>
            </a:solidFill>
            <a:round/>
            <a:headEnd/>
            <a:tailEnd/>
          </a:ln>
        </p:spPr>
      </p:pic>
      <p:pic>
        <p:nvPicPr>
          <p:cNvPr id="12" name="Picture 5"/>
          <p:cNvPicPr>
            <a:picLocks noChangeAspect="1"/>
          </p:cNvPicPr>
          <p:nvPr/>
        </p:nvPicPr>
        <p:blipFill>
          <a:blip r:embed="rId6" cstate="screen">
            <a:lum contrast="20000"/>
            <a:extLst>
              <a:ext uri="{28A0092B-C50C-407E-A947-70E740481C1C}">
                <a14:useLocalDpi xmlns:a14="http://schemas.microsoft.com/office/drawing/2010/main"/>
              </a:ext>
            </a:extLst>
          </a:blip>
          <a:srcRect/>
          <a:stretch>
            <a:fillRect/>
          </a:stretch>
        </p:blipFill>
        <p:spPr bwMode="auto">
          <a:xfrm>
            <a:off x="7596336" y="2499742"/>
            <a:ext cx="1172265" cy="878400"/>
          </a:xfrm>
          <a:prstGeom prst="rect">
            <a:avLst/>
          </a:prstGeom>
          <a:noFill/>
          <a:ln w="19050">
            <a:solidFill>
              <a:srgbClr val="000000"/>
            </a:solidFill>
            <a:round/>
            <a:headEnd/>
            <a:tailEnd/>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596336" y="3435846"/>
            <a:ext cx="1028750" cy="823000"/>
          </a:xfrm>
          <a:prstGeom prst="rect">
            <a:avLst/>
          </a:prstGeom>
          <a:noFill/>
          <a:ln w="19050">
            <a:solidFill>
              <a:srgbClr val="000000"/>
            </a:solidFill>
            <a:round/>
            <a:headEnd/>
            <a:tailEnd/>
          </a:ln>
        </p:spPr>
      </p:pic>
      <p:pic>
        <p:nvPicPr>
          <p:cNvPr id="15" name="Picture 14" descr="4-RIA-ARIA-c-20-1.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57219" y="4306788"/>
            <a:ext cx="1091045" cy="857250"/>
          </a:xfrm>
          <a:prstGeom prst="rect">
            <a:avLst/>
          </a:prstGeom>
          <a:ln w="19050" cap="flat" cmpd="sng" algn="ctr">
            <a:solidFill>
              <a:srgbClr val="000000"/>
            </a:solidFill>
            <a:prstDash val="solid"/>
            <a:round/>
            <a:headEnd type="none" w="med" len="med"/>
            <a:tailEnd type="none" w="med" len="med"/>
          </a:ln>
        </p:spPr>
      </p:pic>
      <p:pic>
        <p:nvPicPr>
          <p:cNvPr id="16" name="Picture 15" descr="7-LBA-labelled.jpg"/>
          <p:cNvPicPr>
            <a:picLocks noChangeAspect="1"/>
          </p:cNvPicPr>
          <p:nvPr/>
        </p:nvPicPr>
        <p:blipFill>
          <a:blip r:embed="rId9" cstate="screen">
            <a:lum bright="12000" contrast="15000"/>
            <a:extLst>
              <a:ext uri="{28A0092B-C50C-407E-A947-70E740481C1C}">
                <a14:useLocalDpi xmlns:a14="http://schemas.microsoft.com/office/drawing/2010/main"/>
              </a:ext>
            </a:extLst>
          </a:blip>
          <a:stretch>
            <a:fillRect/>
          </a:stretch>
        </p:blipFill>
        <p:spPr>
          <a:xfrm>
            <a:off x="7596336" y="4299942"/>
            <a:ext cx="1288711" cy="856800"/>
          </a:xfrm>
          <a:prstGeom prst="rect">
            <a:avLst/>
          </a:prstGeom>
          <a:ln w="19050" cap="flat" cmpd="sng" algn="ctr">
            <a:solidFill>
              <a:srgbClr val="000000"/>
            </a:solidFill>
            <a:prstDash val="solid"/>
            <a:round/>
            <a:headEnd type="none" w="med" len="med"/>
            <a:tailEnd type="none" w="med" len="med"/>
          </a:ln>
        </p:spPr>
      </p:pic>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99542"/>
            <a:ext cx="5286380" cy="2089562"/>
          </a:xfrm>
        </p:spPr>
        <p:txBody>
          <a:bodyPr/>
          <a:lstStyle/>
          <a:p>
            <a:r>
              <a:rPr lang="en-GB" sz="2000" dirty="0" smtClean="0"/>
              <a:t>Physics MPhys</a:t>
            </a:r>
          </a:p>
          <a:p>
            <a:pPr marL="0" indent="0"/>
            <a:r>
              <a:rPr lang="en-GB" sz="2000" dirty="0" smtClean="0"/>
              <a:t>Offer some students work experience at an international laboratory</a:t>
            </a:r>
          </a:p>
          <a:p>
            <a:pPr marL="0" indent="0"/>
            <a:r>
              <a:rPr lang="en-GB" sz="2000" dirty="0" smtClean="0"/>
              <a:t>2-3 months during the summer between the third and fourth years</a:t>
            </a:r>
          </a:p>
          <a:p>
            <a:r>
              <a:rPr lang="en-GB" sz="2000" dirty="0" smtClean="0"/>
              <a:t>Paid for by the Physics department</a:t>
            </a:r>
          </a:p>
        </p:txBody>
      </p:sp>
      <p:pic>
        <p:nvPicPr>
          <p:cNvPr id="4" name="Picture 38" descr="TRIUMFarial"/>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68144" y="771029"/>
            <a:ext cx="2377440" cy="1657604"/>
          </a:xfrm>
          <a:prstGeom prst="rect">
            <a:avLst/>
          </a:prstGeom>
          <a:noFill/>
        </p:spPr>
      </p:pic>
      <p:pic>
        <p:nvPicPr>
          <p:cNvPr id="5" name="Picture 39" descr="Vancouve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36096" y="2493169"/>
            <a:ext cx="3353753" cy="2650331"/>
          </a:xfrm>
          <a:prstGeom prst="rect">
            <a:avLst/>
          </a:prstGeom>
          <a:noFill/>
        </p:spPr>
      </p:pic>
      <p:pic>
        <p:nvPicPr>
          <p:cNvPr id="6" name="Picture 37" descr="tank4m"/>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39316" y="2914650"/>
            <a:ext cx="2858539" cy="2228850"/>
          </a:xfrm>
          <a:prstGeom prst="rect">
            <a:avLst/>
          </a:prstGeom>
          <a:noFill/>
        </p:spPr>
      </p:pic>
      <p:sp>
        <p:nvSpPr>
          <p:cNvPr id="7" name="TextBox 6"/>
          <p:cNvSpPr txBox="1"/>
          <p:nvPr/>
        </p:nvSpPr>
        <p:spPr>
          <a:xfrm>
            <a:off x="1142976" y="4702373"/>
            <a:ext cx="3051220" cy="461665"/>
          </a:xfrm>
          <a:prstGeom prst="rect">
            <a:avLst/>
          </a:prstGeom>
          <a:solidFill>
            <a:schemeClr val="accent2">
              <a:alpha val="50000"/>
            </a:schemeClr>
          </a:solidFill>
        </p:spPr>
        <p:txBody>
          <a:bodyPr wrap="none" rtlCol="0">
            <a:spAutoFit/>
          </a:bodyPr>
          <a:lstStyle/>
          <a:p>
            <a:r>
              <a:rPr lang="en-GB" dirty="0" smtClean="0">
                <a:solidFill>
                  <a:schemeClr val="bg1"/>
                </a:solidFill>
              </a:rPr>
              <a:t>TRIUMF in Vancouver</a:t>
            </a:r>
            <a:endParaRPr lang="en-GB" dirty="0">
              <a:solidFill>
                <a:schemeClr val="bg1"/>
              </a:solidFill>
            </a:endParaRPr>
          </a:p>
        </p:txBody>
      </p:sp>
      <p:sp>
        <p:nvSpPr>
          <p:cNvPr id="10" name="Title 9"/>
          <p:cNvSpPr>
            <a:spLocks noGrp="1"/>
          </p:cNvSpPr>
          <p:nvPr>
            <p:ph type="title"/>
          </p:nvPr>
        </p:nvSpPr>
        <p:spPr>
          <a:xfrm>
            <a:off x="0" y="0"/>
            <a:ext cx="7772400" cy="685800"/>
          </a:xfrm>
        </p:spPr>
        <p:txBody>
          <a:bodyPr/>
          <a:lstStyle/>
          <a:p>
            <a:r>
              <a:rPr lang="en-GB" dirty="0"/>
              <a:t>Travel opportunities : Physics</a:t>
            </a:r>
            <a:endParaRPr lang="en-US"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028700"/>
            <a:ext cx="5614392" cy="3714750"/>
          </a:xfrm>
        </p:spPr>
        <p:txBody>
          <a:bodyPr/>
          <a:lstStyle/>
          <a:p>
            <a:pPr marL="0" indent="0"/>
            <a:r>
              <a:rPr lang="en-GB" sz="2000" dirty="0" smtClean="0"/>
              <a:t>The Physics with Medical applications course includes an extensive final year project with the </a:t>
            </a:r>
            <a:r>
              <a:rPr lang="en-GB" sz="2000" dirty="0" err="1" smtClean="0"/>
              <a:t>Clatterbridge</a:t>
            </a:r>
            <a:r>
              <a:rPr lang="en-GB" sz="2000" dirty="0" smtClean="0"/>
              <a:t> Oncology centre or</a:t>
            </a:r>
            <a:br>
              <a:rPr lang="en-GB" sz="2000" dirty="0" smtClean="0"/>
            </a:br>
            <a:r>
              <a:rPr lang="en-GB" sz="2000" dirty="0" smtClean="0"/>
              <a:t>Royal Liverpool Hospital</a:t>
            </a:r>
            <a:endParaRPr lang="en-GB" sz="2000" dirty="0"/>
          </a:p>
        </p:txBody>
      </p:sp>
      <p:sp>
        <p:nvSpPr>
          <p:cNvPr id="3" name="Title 2"/>
          <p:cNvSpPr>
            <a:spLocks noGrp="1"/>
          </p:cNvSpPr>
          <p:nvPr>
            <p:ph type="title"/>
          </p:nvPr>
        </p:nvSpPr>
        <p:spPr>
          <a:xfrm>
            <a:off x="0" y="0"/>
            <a:ext cx="7772400" cy="685800"/>
          </a:xfrm>
        </p:spPr>
        <p:txBody>
          <a:bodyPr/>
          <a:lstStyle/>
          <a:p>
            <a:r>
              <a:rPr lang="en-GB" dirty="0" smtClean="0"/>
              <a:t>Medical physics project</a:t>
            </a:r>
            <a:endParaRPr lang="en-GB" dirty="0"/>
          </a:p>
        </p:txBody>
      </p:sp>
      <p:pic>
        <p:nvPicPr>
          <p:cNvPr id="306179" name="Picture 3"/>
          <p:cNvPicPr>
            <a:picLocks noChangeAspect="1" noChangeArrowheads="1"/>
          </p:cNvPicPr>
          <p:nvPr/>
        </p:nvPicPr>
        <p:blipFill>
          <a:blip r:embed="rId2" cstate="print"/>
          <a:srcRect/>
          <a:stretch>
            <a:fillRect/>
          </a:stretch>
        </p:blipFill>
        <p:spPr bwMode="auto">
          <a:xfrm>
            <a:off x="1259631" y="2412443"/>
            <a:ext cx="3562350" cy="2676525"/>
          </a:xfrm>
          <a:prstGeom prst="rect">
            <a:avLst/>
          </a:prstGeom>
          <a:noFill/>
          <a:ln w="9525">
            <a:noFill/>
            <a:miter lim="800000"/>
            <a:headEnd/>
            <a:tailEnd/>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851670"/>
            <a:ext cx="3600953" cy="2380630"/>
          </a:xfrm>
          <a:prstGeom prst="rect">
            <a:avLst/>
          </a:prstGeom>
          <a:noFill/>
          <a:ln w="152400"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pic>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7772400" cy="685800"/>
          </a:xfrm>
        </p:spPr>
        <p:txBody>
          <a:bodyPr/>
          <a:lstStyle/>
          <a:p>
            <a:pPr lvl="0"/>
            <a:r>
              <a:rPr lang="en-GB" dirty="0" smtClean="0"/>
              <a:t>Astrophysics at Liverpool</a:t>
            </a:r>
            <a:endParaRPr lang="en-GB" dirty="0"/>
          </a:p>
        </p:txBody>
      </p:sp>
      <p:pic>
        <p:nvPicPr>
          <p:cNvPr id="5" name="Content Placeholder 4" descr="LT_RJS_Feb04_024_nc.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323531" y="1167846"/>
            <a:ext cx="1998765" cy="2268000"/>
          </a:xfrm>
          <a:prstGeom prst="rect">
            <a:avLst/>
          </a:prstGeom>
          <a:noFill/>
          <a:ln w="9525">
            <a:solidFill>
              <a:schemeClr val="bg2"/>
            </a:solidFill>
            <a:miter lim="800000"/>
            <a:headEnd/>
            <a:tailEnd/>
          </a:ln>
        </p:spPr>
      </p:pic>
      <p:pic>
        <p:nvPicPr>
          <p:cNvPr id="6" name="Picture 5" descr="ngc2207_ic2163.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411763" y="1167846"/>
            <a:ext cx="4185495" cy="2268000"/>
          </a:xfrm>
          <a:prstGeom prst="rect">
            <a:avLst/>
          </a:prstGeom>
          <a:ln>
            <a:solidFill>
              <a:schemeClr val="bg2"/>
            </a:solidFill>
          </a:ln>
        </p:spPr>
      </p:pic>
      <p:pic>
        <p:nvPicPr>
          <p:cNvPr id="7" name="Picture 6" descr="FieldTrip_pan_5915_mc_cmod_cs.png"/>
          <p:cNvPicPr>
            <a:picLocks noChangeAspect="1"/>
          </p:cNvPicPr>
          <p:nvPr/>
        </p:nvPicPr>
        <p:blipFill>
          <a:blip r:embed="rId5" cstate="print"/>
          <a:stretch>
            <a:fillRect/>
          </a:stretch>
        </p:blipFill>
        <p:spPr>
          <a:xfrm>
            <a:off x="285722" y="3503025"/>
            <a:ext cx="8643999" cy="1468805"/>
          </a:xfrm>
          <a:prstGeom prst="rect">
            <a:avLst/>
          </a:prstGeom>
          <a:ln>
            <a:solidFill>
              <a:schemeClr val="bg2"/>
            </a:solidFill>
          </a:ln>
        </p:spPr>
      </p:pic>
      <p:sp>
        <p:nvSpPr>
          <p:cNvPr id="10" name="TextBox 9"/>
          <p:cNvSpPr txBox="1"/>
          <p:nvPr/>
        </p:nvSpPr>
        <p:spPr>
          <a:xfrm>
            <a:off x="8658470" y="451948"/>
            <a:ext cx="184731" cy="461665"/>
          </a:xfrm>
          <a:prstGeom prst="rect">
            <a:avLst/>
          </a:prstGeom>
          <a:noFill/>
        </p:spPr>
        <p:txBody>
          <a:bodyPr wrap="none" rtlCol="0">
            <a:spAutoFit/>
          </a:bodyPr>
          <a:lstStyle/>
          <a:p>
            <a:endParaRPr lang="en-US" dirty="0"/>
          </a:p>
        </p:txBody>
      </p:sp>
      <p:pic>
        <p:nvPicPr>
          <p:cNvPr id="13" name="Content Placeholder 12"/>
          <p:cNvPicPr>
            <a:picLocks noGrp="1" noChangeAspect="1"/>
          </p:cNvPicPr>
          <p:nvPr>
            <p:ph idx="1"/>
          </p:nvPr>
        </p:nvPicPr>
        <p:blipFill rotWithShape="1">
          <a:blip r:embed="rId6" cstate="screen">
            <a:extLst>
              <a:ext uri="{28A0092B-C50C-407E-A947-70E740481C1C}">
                <a14:useLocalDpi xmlns:a14="http://schemas.microsoft.com/office/drawing/2010/main"/>
              </a:ext>
            </a:extLst>
          </a:blip>
          <a:srcRect/>
          <a:stretch/>
        </p:blipFill>
        <p:spPr>
          <a:xfrm>
            <a:off x="6660232" y="1167594"/>
            <a:ext cx="2286254" cy="2268252"/>
          </a:xfrm>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7772400" cy="685800"/>
          </a:xfrm>
        </p:spPr>
        <p:txBody>
          <a:bodyPr/>
          <a:lstStyle/>
          <a:p>
            <a:r>
              <a:rPr lang="en-GB" dirty="0" smtClean="0"/>
              <a:t>Why Physics as a degree?</a:t>
            </a:r>
            <a:endParaRPr lang="en-GB" dirty="0"/>
          </a:p>
        </p:txBody>
      </p:sp>
      <p:sp>
        <p:nvSpPr>
          <p:cNvPr id="5" name="Content Placeholder 4"/>
          <p:cNvSpPr>
            <a:spLocks noGrp="1"/>
          </p:cNvSpPr>
          <p:nvPr>
            <p:ph idx="1"/>
          </p:nvPr>
        </p:nvSpPr>
        <p:spPr/>
        <p:txBody>
          <a:bodyPr/>
          <a:lstStyle/>
          <a:p>
            <a:r>
              <a:rPr lang="en-GB" sz="2000" dirty="0" smtClean="0"/>
              <a:t>A physicist has a unique range of skills that are highly employable</a:t>
            </a:r>
          </a:p>
          <a:p>
            <a:r>
              <a:rPr lang="en-GB" sz="2000" dirty="0" smtClean="0"/>
              <a:t>We teach all of our graduates</a:t>
            </a:r>
          </a:p>
          <a:p>
            <a:pPr marL="804863" indent="-449263">
              <a:buClr>
                <a:schemeClr val="accent2"/>
              </a:buClr>
              <a:buFont typeface="Wingdings" pitchFamily="2" charset="2"/>
              <a:buChar char="§"/>
            </a:pPr>
            <a:r>
              <a:rPr lang="en-GB" sz="2000" dirty="0" smtClean="0"/>
              <a:t>To be able to understand complex problems and how to solve them</a:t>
            </a:r>
          </a:p>
          <a:p>
            <a:pPr marL="804863" indent="-449263">
              <a:buClr>
                <a:schemeClr val="accent2"/>
              </a:buClr>
              <a:buFont typeface="Wingdings" pitchFamily="2" charset="2"/>
              <a:buChar char="§"/>
            </a:pPr>
            <a:r>
              <a:rPr lang="en-GB" sz="2000" dirty="0" smtClean="0"/>
              <a:t>Good practical physicists</a:t>
            </a:r>
          </a:p>
          <a:p>
            <a:pPr marL="804863" indent="-449263">
              <a:buClr>
                <a:schemeClr val="accent2"/>
              </a:buClr>
              <a:buFont typeface="Wingdings" pitchFamily="2" charset="2"/>
              <a:buChar char="§"/>
            </a:pPr>
            <a:r>
              <a:rPr lang="en-GB" sz="2000" dirty="0" smtClean="0"/>
              <a:t>How to work as part of a team</a:t>
            </a:r>
          </a:p>
          <a:p>
            <a:pPr marL="804863" indent="-449263">
              <a:buClr>
                <a:schemeClr val="accent2"/>
              </a:buClr>
              <a:buFont typeface="Wingdings" pitchFamily="2" charset="2"/>
              <a:buChar char="§"/>
            </a:pPr>
            <a:r>
              <a:rPr lang="en-GB" sz="2000" dirty="0" smtClean="0"/>
              <a:t>How to communicate in writing and speech</a:t>
            </a:r>
          </a:p>
          <a:p>
            <a:pPr marL="804863" indent="-449263">
              <a:buClr>
                <a:schemeClr val="accent2"/>
              </a:buClr>
              <a:buFont typeface="Wingdings" pitchFamily="2" charset="2"/>
              <a:buChar char="§"/>
            </a:pPr>
            <a:r>
              <a:rPr lang="en-GB" sz="2000" dirty="0" smtClean="0"/>
              <a:t>How to use computers in their work</a:t>
            </a:r>
          </a:p>
          <a:p>
            <a:pPr marL="804863" indent="-449263">
              <a:buFont typeface="Wingdings" pitchFamily="2" charset="2"/>
              <a:buChar char="§"/>
            </a:pPr>
            <a:endParaRPr lang="en-GB" sz="2000" dirty="0" smtClean="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685800"/>
          </a:xfrm>
        </p:spPr>
        <p:txBody>
          <a:bodyPr/>
          <a:lstStyle/>
          <a:p>
            <a:r>
              <a:rPr lang="en-GB" dirty="0" smtClean="0"/>
              <a:t>Astrophysics Research</a:t>
            </a:r>
            <a:endParaRPr lang="en-US" dirty="0"/>
          </a:p>
        </p:txBody>
      </p:sp>
      <p:sp>
        <p:nvSpPr>
          <p:cNvPr id="7" name="Content Placeholder 6"/>
          <p:cNvSpPr>
            <a:spLocks noGrp="1"/>
          </p:cNvSpPr>
          <p:nvPr>
            <p:ph idx="1"/>
          </p:nvPr>
        </p:nvSpPr>
        <p:spPr>
          <a:xfrm>
            <a:off x="683568" y="1167594"/>
            <a:ext cx="7772400" cy="3714750"/>
          </a:xfrm>
        </p:spPr>
        <p:txBody>
          <a:bodyPr/>
          <a:lstStyle/>
          <a:p>
            <a:pPr>
              <a:buFont typeface="Arial" pitchFamily="34" charset="0"/>
              <a:buChar char="•"/>
            </a:pPr>
            <a:r>
              <a:rPr lang="en-GB" sz="2000" dirty="0" smtClean="0"/>
              <a:t>Explosive transients: Novae, Supernovae, Gamma</a:t>
            </a:r>
            <a:r>
              <a:rPr lang="en-GB" sz="2000" dirty="0"/>
              <a:t>-Ray-</a:t>
            </a:r>
            <a:r>
              <a:rPr lang="en-GB" sz="2000" dirty="0" smtClean="0"/>
              <a:t>Bursts</a:t>
            </a:r>
            <a:endParaRPr lang="en-GB" sz="2000" dirty="0"/>
          </a:p>
          <a:p>
            <a:pPr>
              <a:buFont typeface="Arial" pitchFamily="34" charset="0"/>
              <a:buChar char="•"/>
            </a:pPr>
            <a:r>
              <a:rPr lang="en-GB" sz="2000" dirty="0"/>
              <a:t>Large-scale </a:t>
            </a:r>
            <a:r>
              <a:rPr lang="en-GB" sz="2000" dirty="0" smtClean="0"/>
              <a:t>structure / Cosmology</a:t>
            </a:r>
            <a:endParaRPr lang="en-GB" sz="2000" dirty="0"/>
          </a:p>
          <a:p>
            <a:pPr>
              <a:buFont typeface="Arial" pitchFamily="34" charset="0"/>
              <a:buChar char="•"/>
            </a:pPr>
            <a:r>
              <a:rPr lang="en-GB" sz="2000" dirty="0"/>
              <a:t>Active galaxies – AGN/quasars</a:t>
            </a:r>
          </a:p>
          <a:p>
            <a:pPr>
              <a:buFont typeface="Arial" pitchFamily="34" charset="0"/>
              <a:buChar char="•"/>
            </a:pPr>
            <a:r>
              <a:rPr lang="en-GB" sz="2000" dirty="0"/>
              <a:t>Galaxies</a:t>
            </a:r>
          </a:p>
          <a:p>
            <a:pPr>
              <a:buFont typeface="Arial" pitchFamily="34" charset="0"/>
              <a:buChar char="•"/>
            </a:pPr>
            <a:r>
              <a:rPr lang="en-GB" sz="2000" dirty="0"/>
              <a:t>Stellar </a:t>
            </a:r>
            <a:r>
              <a:rPr lang="en-GB" sz="2000" dirty="0" smtClean="0"/>
              <a:t>populations</a:t>
            </a:r>
          </a:p>
          <a:p>
            <a:pPr>
              <a:buFont typeface="Arial" pitchFamily="34" charset="0"/>
              <a:buChar char="•"/>
            </a:pPr>
            <a:r>
              <a:rPr lang="en-GB" sz="2000" dirty="0" smtClean="0"/>
              <a:t>Stellar </a:t>
            </a:r>
            <a:r>
              <a:rPr lang="en-GB" sz="2000" dirty="0"/>
              <a:t>dynamics</a:t>
            </a:r>
          </a:p>
          <a:p>
            <a:pPr>
              <a:buFont typeface="Arial" pitchFamily="34" charset="0"/>
              <a:buChar char="•"/>
            </a:pPr>
            <a:r>
              <a:rPr lang="en-GB" sz="2000" dirty="0"/>
              <a:t>Stellar evolution</a:t>
            </a:r>
          </a:p>
          <a:p>
            <a:pPr>
              <a:buFont typeface="Arial" pitchFamily="34" charset="0"/>
              <a:buChar char="•"/>
            </a:pPr>
            <a:r>
              <a:rPr lang="en-GB" sz="2000" dirty="0" smtClean="0"/>
              <a:t>Star formation </a:t>
            </a:r>
          </a:p>
          <a:p>
            <a:pPr>
              <a:buFont typeface="Arial" pitchFamily="34" charset="0"/>
              <a:buChar char="•"/>
            </a:pPr>
            <a:r>
              <a:rPr lang="en-GB" sz="2000" dirty="0" smtClean="0"/>
              <a:t>Instrumentation</a:t>
            </a:r>
          </a:p>
          <a:p>
            <a:pPr>
              <a:buFont typeface="Arial" pitchFamily="34" charset="0"/>
              <a:buChar char="•"/>
            </a:pPr>
            <a:r>
              <a:rPr lang="en-GB" sz="2000" dirty="0" smtClean="0"/>
              <a:t>Teaching</a:t>
            </a:r>
          </a:p>
        </p:txBody>
      </p:sp>
      <p:pic>
        <p:nvPicPr>
          <p:cNvPr id="3" name="Picture 2"/>
          <p:cNvPicPr>
            <a:picLocks noChangeAspect="1"/>
          </p:cNvPicPr>
          <p:nvPr/>
        </p:nvPicPr>
        <p:blipFill>
          <a:blip r:embed="rId3"/>
          <a:stretch>
            <a:fillRect/>
          </a:stretch>
        </p:blipFill>
        <p:spPr>
          <a:xfrm>
            <a:off x="5080507" y="2861549"/>
            <a:ext cx="4063493" cy="2285715"/>
          </a:xfrm>
          <a:prstGeom prst="rect">
            <a:avLst/>
          </a:prstGeom>
        </p:spPr>
      </p:pic>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58286" y="2553024"/>
            <a:ext cx="3885714" cy="2590476"/>
          </a:xfrm>
          <a:prstGeom prst="rect">
            <a:avLst/>
          </a:prstGeom>
        </p:spPr>
      </p:pic>
      <p:pic>
        <p:nvPicPr>
          <p:cNvPr id="7" name="Picture 6" descr="EagleNeb-LT.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3608" y="1714500"/>
            <a:ext cx="3429000" cy="3429000"/>
          </a:xfrm>
          <a:prstGeom prst="rect">
            <a:avLst/>
          </a:prstGeom>
        </p:spPr>
      </p:pic>
      <p:sp>
        <p:nvSpPr>
          <p:cNvPr id="3" name="Title 2"/>
          <p:cNvSpPr>
            <a:spLocks noGrp="1"/>
          </p:cNvSpPr>
          <p:nvPr>
            <p:ph type="title"/>
          </p:nvPr>
        </p:nvSpPr>
        <p:spPr>
          <a:xfrm>
            <a:off x="683568" y="735546"/>
            <a:ext cx="6984776" cy="978954"/>
          </a:xfrm>
        </p:spPr>
        <p:txBody>
          <a:bodyPr/>
          <a:lstStyle/>
          <a:p>
            <a:pPr algn="r"/>
            <a:r>
              <a:rPr lang="en-GB" dirty="0" smtClean="0"/>
              <a:t>Travel Opportunities: </a:t>
            </a:r>
            <a:br>
              <a:rPr lang="en-GB" dirty="0" smtClean="0"/>
            </a:br>
            <a:r>
              <a:rPr lang="en-GB" dirty="0" smtClean="0"/>
              <a:t>Astrophysics</a:t>
            </a:r>
            <a:endParaRPr lang="en-GB" dirty="0"/>
          </a:p>
        </p:txBody>
      </p:sp>
      <p:sp>
        <p:nvSpPr>
          <p:cNvPr id="2" name="Content Placeholder 1"/>
          <p:cNvSpPr>
            <a:spLocks noGrp="1"/>
          </p:cNvSpPr>
          <p:nvPr>
            <p:ph idx="1"/>
          </p:nvPr>
        </p:nvSpPr>
        <p:spPr>
          <a:xfrm>
            <a:off x="4499992" y="1707654"/>
            <a:ext cx="4644008" cy="845370"/>
          </a:xfrm>
          <a:solidFill>
            <a:schemeClr val="bg1"/>
          </a:solidFill>
        </p:spPr>
        <p:txBody>
          <a:bodyPr/>
          <a:lstStyle/>
          <a:p>
            <a:pPr marL="0" indent="0"/>
            <a:r>
              <a:rPr lang="en-GB" sz="2400" dirty="0" smtClean="0">
                <a:cs typeface="Times New Roman" pitchFamily="18" charset="0"/>
              </a:rPr>
              <a:t>Field trip to Teide Observatory in Tenerife between 2</a:t>
            </a:r>
            <a:r>
              <a:rPr lang="en-GB" sz="2400" baseline="30000" dirty="0" smtClean="0">
                <a:cs typeface="Times New Roman" pitchFamily="18" charset="0"/>
              </a:rPr>
              <a:t>nd</a:t>
            </a:r>
            <a:r>
              <a:rPr lang="en-GB" sz="2400" dirty="0" smtClean="0">
                <a:cs typeface="Times New Roman" pitchFamily="18" charset="0"/>
              </a:rPr>
              <a:t> &amp; 3</a:t>
            </a:r>
            <a:r>
              <a:rPr lang="en-GB" sz="2400" baseline="30000" dirty="0" smtClean="0">
                <a:cs typeface="Times New Roman" pitchFamily="18" charset="0"/>
              </a:rPr>
              <a:t>rd</a:t>
            </a:r>
            <a:r>
              <a:rPr lang="en-GB" sz="2400" dirty="0" smtClean="0">
                <a:cs typeface="Times New Roman" pitchFamily="18" charset="0"/>
              </a:rPr>
              <a:t> year</a:t>
            </a:r>
            <a:endParaRPr lang="en-US" sz="2400" dirty="0" smtClean="0"/>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0"/>
            <a:ext cx="3428572" cy="2285714"/>
          </a:xfrm>
          <a:prstGeom prst="rect">
            <a:avLst/>
          </a:prstGeom>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Study Abroad</a:t>
            </a:r>
            <a:endParaRPr lang="en-GB" dirty="0"/>
          </a:p>
        </p:txBody>
      </p:sp>
      <p:sp>
        <p:nvSpPr>
          <p:cNvPr id="3" name="Content Placeholder 2"/>
          <p:cNvSpPr>
            <a:spLocks noGrp="1"/>
          </p:cNvSpPr>
          <p:nvPr>
            <p:ph idx="1"/>
          </p:nvPr>
        </p:nvSpPr>
        <p:spPr>
          <a:xfrm>
            <a:off x="5292080" y="1028700"/>
            <a:ext cx="3851920" cy="3714750"/>
          </a:xfrm>
        </p:spPr>
        <p:txBody>
          <a:bodyPr/>
          <a:lstStyle/>
          <a:p>
            <a:pPr marL="0" indent="0">
              <a:buClr>
                <a:srgbClr val="FF925C"/>
              </a:buClr>
              <a:tabLst>
                <a:tab pos="195263" algn="l"/>
              </a:tabLst>
            </a:pPr>
            <a:r>
              <a:rPr lang="en-GB" dirty="0"/>
              <a:t>Boston College, USA</a:t>
            </a:r>
          </a:p>
          <a:p>
            <a:pPr marL="0" indent="0">
              <a:buClr>
                <a:srgbClr val="FF925C"/>
              </a:buClr>
              <a:tabLst>
                <a:tab pos="195263" algn="l"/>
              </a:tabLst>
            </a:pPr>
            <a:r>
              <a:rPr lang="en-GB" dirty="0"/>
              <a:t>Dalhousie University, Canada</a:t>
            </a:r>
          </a:p>
          <a:p>
            <a:pPr marL="0" indent="0">
              <a:buClr>
                <a:srgbClr val="FF925C"/>
              </a:buClr>
              <a:tabLst>
                <a:tab pos="195263" algn="l"/>
              </a:tabLst>
            </a:pPr>
            <a:r>
              <a:rPr lang="en-GB" dirty="0"/>
              <a:t>McGill University, Canada</a:t>
            </a:r>
          </a:p>
          <a:p>
            <a:pPr marL="0" indent="0">
              <a:buClr>
                <a:srgbClr val="FF925C"/>
              </a:buClr>
              <a:tabLst>
                <a:tab pos="195263" algn="l"/>
              </a:tabLst>
            </a:pPr>
            <a:r>
              <a:rPr lang="en-GB" dirty="0" err="1"/>
              <a:t>Monash</a:t>
            </a:r>
            <a:r>
              <a:rPr lang="en-GB" dirty="0"/>
              <a:t> University, Australia</a:t>
            </a:r>
          </a:p>
          <a:p>
            <a:pPr marL="0" indent="0">
              <a:buClr>
                <a:srgbClr val="FF925C"/>
              </a:buClr>
              <a:tabLst>
                <a:tab pos="195263" algn="l"/>
              </a:tabLst>
            </a:pPr>
            <a:r>
              <a:rPr lang="en-GB" dirty="0"/>
              <a:t>University of Georgia, USA</a:t>
            </a:r>
          </a:p>
          <a:p>
            <a:pPr marL="0" indent="0">
              <a:buClr>
                <a:srgbClr val="FF925C"/>
              </a:buClr>
              <a:tabLst>
                <a:tab pos="195263" algn="l"/>
              </a:tabLst>
            </a:pPr>
            <a:r>
              <a:rPr lang="en-GB" dirty="0"/>
              <a:t>University of Hong Kong</a:t>
            </a:r>
          </a:p>
          <a:p>
            <a:pPr marL="0" indent="0">
              <a:buClr>
                <a:srgbClr val="FF925C"/>
              </a:buClr>
              <a:tabLst>
                <a:tab pos="195263" algn="l"/>
              </a:tabLst>
            </a:pPr>
            <a:r>
              <a:rPr lang="en-GB" dirty="0"/>
              <a:t>University of </a:t>
            </a:r>
            <a:r>
              <a:rPr lang="en-GB" dirty="0" smtClean="0"/>
              <a:t>Illinois, </a:t>
            </a:r>
            <a:r>
              <a:rPr lang="en-GB" dirty="0"/>
              <a:t>USA</a:t>
            </a:r>
          </a:p>
          <a:p>
            <a:pPr marL="0" indent="0">
              <a:buClr>
                <a:srgbClr val="FF925C"/>
              </a:buClr>
              <a:tabLst>
                <a:tab pos="195263" algn="l"/>
              </a:tabLst>
            </a:pPr>
            <a:r>
              <a:rPr lang="en-GB" dirty="0"/>
              <a:t>University of Newcastle, Australia</a:t>
            </a:r>
          </a:p>
          <a:p>
            <a:pPr marL="0" indent="0">
              <a:buClr>
                <a:srgbClr val="FF925C"/>
              </a:buClr>
              <a:tabLst>
                <a:tab pos="195263" algn="l"/>
              </a:tabLst>
            </a:pPr>
            <a:r>
              <a:rPr lang="en-GB" dirty="0"/>
              <a:t>University of Ottawa, Canada</a:t>
            </a:r>
          </a:p>
          <a:p>
            <a:pPr marL="0" indent="0">
              <a:buClr>
                <a:srgbClr val="FF925C"/>
              </a:buClr>
              <a:tabLst>
                <a:tab pos="195263" algn="l"/>
              </a:tabLst>
            </a:pPr>
            <a:r>
              <a:rPr lang="en-GB" dirty="0"/>
              <a:t>University of Toronto, Canada</a:t>
            </a:r>
          </a:p>
          <a:p>
            <a:pPr marL="0" indent="0">
              <a:buClr>
                <a:srgbClr val="FF925C"/>
              </a:buClr>
              <a:tabLst>
                <a:tab pos="195263" algn="l"/>
              </a:tabLst>
            </a:pPr>
            <a:r>
              <a:rPr lang="en-GB" dirty="0"/>
              <a:t>University of Waterloo, </a:t>
            </a:r>
            <a:r>
              <a:rPr lang="en-GB" dirty="0" smtClean="0"/>
              <a:t>Canada</a:t>
            </a:r>
          </a:p>
          <a:p>
            <a:pPr marL="0" indent="0">
              <a:buClr>
                <a:srgbClr val="FF925C"/>
              </a:buClr>
              <a:tabLst>
                <a:tab pos="195263" algn="l"/>
              </a:tabLst>
            </a:pPr>
            <a:r>
              <a:rPr lang="en-GB" dirty="0" smtClean="0"/>
              <a:t>Plus others…</a:t>
            </a:r>
            <a:endParaRPr lang="en-GB" dirty="0"/>
          </a:p>
          <a:p>
            <a:endParaRPr lang="en-GB" dirty="0"/>
          </a:p>
        </p:txBody>
      </p:sp>
      <p:sp>
        <p:nvSpPr>
          <p:cNvPr id="4" name="Content Placeholder 2"/>
          <p:cNvSpPr txBox="1">
            <a:spLocks/>
          </p:cNvSpPr>
          <p:nvPr/>
        </p:nvSpPr>
        <p:spPr bwMode="auto">
          <a:xfrm>
            <a:off x="152400" y="1139974"/>
            <a:ext cx="4572000" cy="3714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defRPr>
                <a:solidFill>
                  <a:schemeClr val="tx1"/>
                </a:solidFill>
                <a:latin typeface="+mn-lt"/>
                <a:ea typeface="+mn-ea"/>
                <a:cs typeface="+mn-cs"/>
              </a:defRPr>
            </a:lvl1pPr>
            <a:lvl2pPr marL="742950" indent="-285750" algn="l" rtl="0" eaLnBrk="1" fontAlgn="base" hangingPunct="1">
              <a:spcBef>
                <a:spcPct val="20000"/>
              </a:spcBef>
              <a:spcAft>
                <a:spcPct val="0"/>
              </a:spcAft>
              <a:defRPr sz="1600">
                <a:solidFill>
                  <a:schemeClr val="tx1"/>
                </a:solidFill>
                <a:latin typeface="+mn-lt"/>
                <a:ea typeface="+mn-ea"/>
              </a:defRPr>
            </a:lvl2pPr>
            <a:lvl3pPr marL="1143000" indent="-228600" algn="l" rtl="0" eaLnBrk="1" fontAlgn="base" hangingPunct="1">
              <a:spcBef>
                <a:spcPct val="20000"/>
              </a:spcBef>
              <a:spcAft>
                <a:spcPct val="0"/>
              </a:spcAft>
              <a:defRPr sz="1400">
                <a:solidFill>
                  <a:schemeClr val="tx1"/>
                </a:solidFill>
                <a:latin typeface="+mn-lt"/>
                <a:ea typeface="+mn-ea"/>
              </a:defRPr>
            </a:lvl3pPr>
            <a:lvl4pPr marL="1600200" indent="-228600" algn="l" rtl="0" eaLnBrk="1" fontAlgn="base" hangingPunct="1">
              <a:spcBef>
                <a:spcPct val="20000"/>
              </a:spcBef>
              <a:spcAft>
                <a:spcPct val="0"/>
              </a:spcAft>
              <a:defRPr sz="1200">
                <a:solidFill>
                  <a:schemeClr val="tx1"/>
                </a:solidFill>
                <a:latin typeface="+mn-lt"/>
                <a:ea typeface="+mn-ea"/>
              </a:defRPr>
            </a:lvl4pPr>
            <a:lvl5pPr marL="2057400" indent="-228600" algn="l" rtl="0" eaLnBrk="1" fontAlgn="base" hangingPunct="1">
              <a:spcBef>
                <a:spcPct val="20000"/>
              </a:spcBef>
              <a:spcAft>
                <a:spcPct val="0"/>
              </a:spcAft>
              <a:defRPr sz="1000">
                <a:solidFill>
                  <a:schemeClr val="tx1"/>
                </a:solidFill>
                <a:latin typeface="+mn-lt"/>
                <a:ea typeface="+mn-ea"/>
              </a:defRPr>
            </a:lvl5pPr>
            <a:lvl6pPr marL="2514600" indent="-228600" algn="l" rtl="0" eaLnBrk="1" fontAlgn="base" hangingPunct="1">
              <a:spcBef>
                <a:spcPct val="20000"/>
              </a:spcBef>
              <a:spcAft>
                <a:spcPct val="0"/>
              </a:spcAft>
              <a:defRPr sz="1000">
                <a:solidFill>
                  <a:schemeClr val="tx1"/>
                </a:solidFill>
                <a:latin typeface="+mn-lt"/>
                <a:ea typeface="+mn-ea"/>
              </a:defRPr>
            </a:lvl6pPr>
            <a:lvl7pPr marL="2971800" indent="-228600" algn="l" rtl="0" eaLnBrk="1" fontAlgn="base" hangingPunct="1">
              <a:spcBef>
                <a:spcPct val="20000"/>
              </a:spcBef>
              <a:spcAft>
                <a:spcPct val="0"/>
              </a:spcAft>
              <a:defRPr sz="1000">
                <a:solidFill>
                  <a:schemeClr val="tx1"/>
                </a:solidFill>
                <a:latin typeface="+mn-lt"/>
                <a:ea typeface="+mn-ea"/>
              </a:defRPr>
            </a:lvl7pPr>
            <a:lvl8pPr marL="3429000" indent="-228600" algn="l" rtl="0" eaLnBrk="1" fontAlgn="base" hangingPunct="1">
              <a:spcBef>
                <a:spcPct val="20000"/>
              </a:spcBef>
              <a:spcAft>
                <a:spcPct val="0"/>
              </a:spcAft>
              <a:defRPr sz="1000">
                <a:solidFill>
                  <a:schemeClr val="tx1"/>
                </a:solidFill>
                <a:latin typeface="+mn-lt"/>
                <a:ea typeface="+mn-ea"/>
              </a:defRPr>
            </a:lvl8pPr>
            <a:lvl9pPr marL="3886200" indent="-228600" algn="l" rtl="0" eaLnBrk="1" fontAlgn="base" hangingPunct="1">
              <a:spcBef>
                <a:spcPct val="20000"/>
              </a:spcBef>
              <a:spcAft>
                <a:spcPct val="0"/>
              </a:spcAft>
              <a:defRPr sz="1000">
                <a:solidFill>
                  <a:schemeClr val="tx1"/>
                </a:solidFill>
                <a:latin typeface="+mn-lt"/>
                <a:ea typeface="+mn-ea"/>
              </a:defRPr>
            </a:lvl9pPr>
          </a:lstStyle>
          <a:p>
            <a:pPr marL="195263" indent="-195263">
              <a:buClr>
                <a:srgbClr val="FF925C"/>
              </a:buClr>
              <a:buFontTx/>
              <a:buChar char="•"/>
              <a:tabLst>
                <a:tab pos="195263" algn="l"/>
              </a:tabLst>
            </a:pPr>
            <a:r>
              <a:rPr lang="en-US" sz="1800" dirty="0"/>
              <a:t>Study Abroad is the opportunity to spend a semester overseas during your </a:t>
            </a:r>
            <a:r>
              <a:rPr lang="en-US" sz="1800" dirty="0" smtClean="0"/>
              <a:t>degree</a:t>
            </a:r>
            <a:endParaRPr lang="en-US" sz="1800" dirty="0"/>
          </a:p>
          <a:p>
            <a:pPr marL="195263" indent="-195263">
              <a:buClr>
                <a:srgbClr val="FF925C"/>
              </a:buClr>
              <a:buFontTx/>
              <a:buChar char="•"/>
              <a:tabLst>
                <a:tab pos="195263" algn="l"/>
              </a:tabLst>
            </a:pPr>
            <a:r>
              <a:rPr lang="en-US" sz="1800" dirty="0"/>
              <a:t>All the classes you take feedback into your Liverpool </a:t>
            </a:r>
            <a:r>
              <a:rPr lang="en-US" sz="1800" dirty="0" smtClean="0"/>
              <a:t>degree</a:t>
            </a:r>
            <a:endParaRPr lang="en-US" sz="1800" dirty="0"/>
          </a:p>
          <a:p>
            <a:pPr marL="195263" indent="-195263">
              <a:buClr>
                <a:srgbClr val="FF925C"/>
              </a:buClr>
              <a:buFontTx/>
              <a:buChar char="•"/>
              <a:tabLst>
                <a:tab pos="195263" algn="l"/>
              </a:tabLst>
            </a:pPr>
            <a:r>
              <a:rPr lang="en-US" sz="1800" dirty="0"/>
              <a:t>Doesn’t add any extra time to your </a:t>
            </a:r>
            <a:r>
              <a:rPr lang="en-US" sz="1800" dirty="0" smtClean="0"/>
              <a:t>degree</a:t>
            </a:r>
            <a:endParaRPr lang="en-US" sz="1800" dirty="0"/>
          </a:p>
          <a:p>
            <a:pPr marL="195263" indent="-195263">
              <a:buClr>
                <a:srgbClr val="FF925C"/>
              </a:buClr>
              <a:buFontTx/>
              <a:buChar char="•"/>
              <a:tabLst>
                <a:tab pos="195263" algn="l"/>
              </a:tabLst>
            </a:pPr>
            <a:r>
              <a:rPr lang="en-US" sz="1800" dirty="0"/>
              <a:t>Still a fully registered student with us</a:t>
            </a:r>
          </a:p>
          <a:p>
            <a:pPr marL="195263" indent="-195263">
              <a:lnSpc>
                <a:spcPts val="2200"/>
              </a:lnSpc>
              <a:buClr>
                <a:srgbClr val="FF925C"/>
              </a:buClr>
              <a:buFontTx/>
              <a:buChar char="•"/>
              <a:tabLst>
                <a:tab pos="195263" algn="l"/>
              </a:tabLst>
            </a:pPr>
            <a:r>
              <a:rPr lang="en-GB" sz="1800" dirty="0"/>
              <a:t>No Tuition Fees to Host </a:t>
            </a:r>
            <a:r>
              <a:rPr lang="en-GB" sz="1800" dirty="0" smtClean="0"/>
              <a:t>University</a:t>
            </a:r>
            <a:endParaRPr lang="en-GB" sz="1800" dirty="0"/>
          </a:p>
          <a:p>
            <a:pPr marL="195263" indent="-195263">
              <a:lnSpc>
                <a:spcPts val="2200"/>
              </a:lnSpc>
              <a:buClr>
                <a:srgbClr val="FF925C"/>
              </a:buClr>
              <a:buFontTx/>
              <a:buChar char="•"/>
              <a:tabLst>
                <a:tab pos="195263" algn="l"/>
              </a:tabLst>
            </a:pPr>
            <a:r>
              <a:rPr lang="en-GB" sz="1800" dirty="0"/>
              <a:t>Liverpool Travel Award Grant: £500-£</a:t>
            </a:r>
            <a:r>
              <a:rPr lang="en-GB" sz="1800" dirty="0" smtClean="0"/>
              <a:t>750</a:t>
            </a:r>
            <a:endParaRPr lang="en-GB" sz="1800" dirty="0"/>
          </a:p>
        </p:txBody>
      </p:sp>
    </p:spTree>
    <p:extLst>
      <p:ext uri="{BB962C8B-B14F-4D97-AF65-F5344CB8AC3E}">
        <p14:creationId xmlns:p14="http://schemas.microsoft.com/office/powerpoint/2010/main" val="628282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685800"/>
          </a:xfrm>
        </p:spPr>
        <p:txBody>
          <a:bodyPr/>
          <a:lstStyle/>
          <a:p>
            <a:r>
              <a:rPr lang="en-GB" dirty="0" smtClean="0"/>
              <a:t>The Liverpool Telescope</a:t>
            </a:r>
            <a:endParaRPr lang="en-US" dirty="0"/>
          </a:p>
        </p:txBody>
      </p:sp>
      <p:pic>
        <p:nvPicPr>
          <p:cNvPr id="5" name="Picture 7" descr="LTLogo_small_trans_b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48063" y="4202906"/>
            <a:ext cx="935831" cy="940594"/>
          </a:xfrm>
          <a:prstGeom prst="rect">
            <a:avLst/>
          </a:prstGeom>
          <a:noFill/>
        </p:spPr>
      </p:pic>
      <p:sp>
        <p:nvSpPr>
          <p:cNvPr id="9" name="TextBox 8"/>
          <p:cNvSpPr txBox="1"/>
          <p:nvPr/>
        </p:nvSpPr>
        <p:spPr>
          <a:xfrm>
            <a:off x="857224" y="4125527"/>
            <a:ext cx="7643866" cy="523220"/>
          </a:xfrm>
          <a:prstGeom prst="rect">
            <a:avLst/>
          </a:prstGeom>
          <a:noFill/>
        </p:spPr>
        <p:txBody>
          <a:bodyPr wrap="square" rtlCol="0">
            <a:spAutoFit/>
          </a:bodyPr>
          <a:lstStyle/>
          <a:p>
            <a:pPr algn="ctr"/>
            <a:r>
              <a:rPr lang="en-GB" sz="2800" dirty="0" smtClean="0">
                <a:solidFill>
                  <a:schemeClr val="tx2"/>
                </a:solidFill>
                <a:latin typeface="+mn-lt"/>
              </a:rPr>
              <a:t>World’s largest fully-robotic telescope</a:t>
            </a:r>
            <a:endParaRPr lang="en-US" sz="2800" dirty="0">
              <a:solidFill>
                <a:schemeClr val="tx2"/>
              </a:solidFill>
              <a:latin typeface="+mn-lt"/>
            </a:endParaRPr>
          </a:p>
        </p:txBody>
      </p:sp>
      <p:pic>
        <p:nvPicPr>
          <p:cNvPr id="1026" name="Picture 2" descr="http://www.redorbit.com/media/uploads/2013/07/liverpool-telescope-617x416.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1059582"/>
            <a:ext cx="4652666" cy="31369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astronomy-education.com/uploads/images/ltmountain.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01985" y="1059582"/>
            <a:ext cx="4742015" cy="313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07504" y="915566"/>
            <a:ext cx="5328592"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ctr" defTabSz="914400" rtl="0" eaLnBrk="1" fontAlgn="base" latinLnBrk="0" hangingPunct="1">
              <a:lnSpc>
                <a:spcPct val="100000"/>
              </a:lnSpc>
              <a:spcBef>
                <a:spcPct val="20000"/>
              </a:spcBef>
              <a:spcAft>
                <a:spcPct val="0"/>
              </a:spcAft>
              <a:buClrTx/>
              <a:buSzTx/>
              <a:buFontTx/>
              <a:buNone/>
              <a:tabLst/>
              <a:defRPr/>
            </a:pPr>
            <a:r>
              <a:rPr kumimoji="0" lang="en-GB" b="0" i="0" u="none" strike="noStrike" kern="0" cap="none" spc="0" normalizeH="0" baseline="0" noProof="0" dirty="0" smtClean="0">
                <a:ln>
                  <a:noFill/>
                </a:ln>
                <a:solidFill>
                  <a:schemeClr val="tx2"/>
                </a:solidFill>
                <a:effectLst/>
                <a:uLnTx/>
                <a:uFillTx/>
                <a:latin typeface="+mn-lt"/>
                <a:ea typeface="+mn-ea"/>
                <a:cs typeface="+mn-cs"/>
              </a:rPr>
              <a:t>Awarded “Research of the Year” by Times Higher Education Awards</a:t>
            </a:r>
            <a:endParaRPr kumimoji="0" lang="en-US" b="0" i="0" u="none" strike="noStrike" kern="0" cap="none" spc="0" normalizeH="0" baseline="0" noProof="0" dirty="0">
              <a:ln>
                <a:noFill/>
              </a:ln>
              <a:solidFill>
                <a:schemeClr val="tx2"/>
              </a:solidFill>
              <a:effectLst/>
              <a:uLnTx/>
              <a:uFillTx/>
              <a:latin typeface="+mn-lt"/>
              <a:ea typeface="+mn-ea"/>
              <a:cs typeface="+mn-cs"/>
            </a:endParaRPr>
          </a:p>
        </p:txBody>
      </p:sp>
      <p:pic>
        <p:nvPicPr>
          <p:cNvPr id="7" name="Picture 5" descr="THES_mugshot1"/>
          <p:cNvPicPr>
            <a:picLocks noChangeAspect="1" noChangeArrowheads="1"/>
          </p:cNvPicPr>
          <p:nvPr/>
        </p:nvPicPr>
        <p:blipFill>
          <a:blip r:embed="rId2" cstate="print"/>
          <a:srcRect/>
          <a:stretch>
            <a:fillRect/>
          </a:stretch>
        </p:blipFill>
        <p:spPr bwMode="auto">
          <a:xfrm>
            <a:off x="5434240" y="699542"/>
            <a:ext cx="3273577" cy="2160240"/>
          </a:xfrm>
          <a:prstGeom prst="rect">
            <a:avLst/>
          </a:prstGeom>
          <a:noFill/>
          <a:ln w="9525">
            <a:solidFill>
              <a:srgbClr val="969696"/>
            </a:solidFill>
            <a:miter lim="800000"/>
            <a:headEnd/>
            <a:tailEnd/>
          </a:ln>
        </p:spPr>
      </p:pic>
      <p:sp>
        <p:nvSpPr>
          <p:cNvPr id="2" name="Title 1"/>
          <p:cNvSpPr>
            <a:spLocks noGrp="1"/>
          </p:cNvSpPr>
          <p:nvPr>
            <p:ph type="title"/>
          </p:nvPr>
        </p:nvSpPr>
        <p:spPr>
          <a:xfrm>
            <a:off x="1943" y="0"/>
            <a:ext cx="7772400" cy="685800"/>
          </a:xfrm>
        </p:spPr>
        <p:txBody>
          <a:bodyPr/>
          <a:lstStyle/>
          <a:p>
            <a:r>
              <a:rPr lang="en-GB" dirty="0"/>
              <a:t>Astrophysics </a:t>
            </a:r>
            <a:r>
              <a:rPr lang="en-GB" dirty="0" smtClean="0"/>
              <a:t>Research</a:t>
            </a:r>
            <a:endParaRPr lang="en-US" dirty="0"/>
          </a:p>
        </p:txBody>
      </p:sp>
      <p:pic>
        <p:nvPicPr>
          <p:cNvPr id="8" name="Picture 7" descr="vc_queen_web"/>
          <p:cNvPicPr>
            <a:picLocks noChangeAspect="1" noChangeArrowheads="1"/>
          </p:cNvPicPr>
          <p:nvPr/>
        </p:nvPicPr>
        <p:blipFill>
          <a:blip r:embed="rId3" cstate="print"/>
          <a:srcRect/>
          <a:stretch>
            <a:fillRect/>
          </a:stretch>
        </p:blipFill>
        <p:spPr bwMode="auto">
          <a:xfrm>
            <a:off x="251520" y="3153693"/>
            <a:ext cx="2381250" cy="1781175"/>
          </a:xfrm>
          <a:prstGeom prst="rect">
            <a:avLst/>
          </a:prstGeom>
          <a:noFill/>
        </p:spPr>
      </p:pic>
      <p:pic>
        <p:nvPicPr>
          <p:cNvPr id="9" name="Picture 5" descr="qapfull"/>
          <p:cNvPicPr>
            <a:picLocks noChangeAspect="1" noChangeArrowheads="1"/>
          </p:cNvPicPr>
          <p:nvPr/>
        </p:nvPicPr>
        <p:blipFill>
          <a:blip r:embed="rId4" cstate="print"/>
          <a:srcRect/>
          <a:stretch>
            <a:fillRect/>
          </a:stretch>
        </p:blipFill>
        <p:spPr bwMode="auto">
          <a:xfrm>
            <a:off x="2801945" y="2996530"/>
            <a:ext cx="1524000" cy="2095500"/>
          </a:xfrm>
          <a:prstGeom prst="rect">
            <a:avLst/>
          </a:prstGeom>
          <a:noFill/>
        </p:spPr>
      </p:pic>
      <p:sp>
        <p:nvSpPr>
          <p:cNvPr id="4" name="Rectangle 3"/>
          <p:cNvSpPr/>
          <p:nvPr/>
        </p:nvSpPr>
        <p:spPr>
          <a:xfrm>
            <a:off x="4499993" y="3219822"/>
            <a:ext cx="4644008" cy="1631216"/>
          </a:xfrm>
          <a:prstGeom prst="rect">
            <a:avLst/>
          </a:prstGeom>
        </p:spPr>
        <p:txBody>
          <a:bodyPr wrap="square">
            <a:spAutoFit/>
          </a:bodyPr>
          <a:lstStyle/>
          <a:p>
            <a:pPr lvl="0" algn="ctr"/>
            <a:r>
              <a:rPr lang="en-GB" sz="2000" dirty="0">
                <a:solidFill>
                  <a:srgbClr val="000000"/>
                </a:solidFill>
                <a:latin typeface="Arial"/>
              </a:rPr>
              <a:t>Astrophysics in Liverpool was awarded </a:t>
            </a:r>
          </a:p>
          <a:p>
            <a:pPr lvl="0" algn="ctr"/>
            <a:r>
              <a:rPr lang="en-GB" sz="2000" dirty="0">
                <a:solidFill>
                  <a:srgbClr val="000000"/>
                </a:solidFill>
                <a:latin typeface="Arial"/>
              </a:rPr>
              <a:t>the Queen’s Prize for excellence and </a:t>
            </a:r>
          </a:p>
          <a:p>
            <a:pPr lvl="0" algn="ctr"/>
            <a:r>
              <a:rPr lang="en-GB" sz="2000" dirty="0">
                <a:solidFill>
                  <a:srgbClr val="000000"/>
                </a:solidFill>
                <a:latin typeface="Arial"/>
              </a:rPr>
              <a:t>innovation in Astronomy, including the </a:t>
            </a:r>
          </a:p>
          <a:p>
            <a:pPr lvl="0" algn="ctr"/>
            <a:r>
              <a:rPr lang="en-GB" sz="2000" dirty="0">
                <a:solidFill>
                  <a:srgbClr val="000000"/>
                </a:solidFill>
                <a:latin typeface="Arial"/>
              </a:rPr>
              <a:t>Liverpool Telescope Project and the</a:t>
            </a:r>
          </a:p>
          <a:p>
            <a:pPr lvl="0" algn="ctr"/>
            <a:r>
              <a:rPr lang="en-GB" sz="2000" dirty="0">
                <a:solidFill>
                  <a:srgbClr val="000000"/>
                </a:solidFill>
                <a:latin typeface="Arial"/>
              </a:rPr>
              <a:t>Astrophysics Degree Programme</a:t>
            </a:r>
            <a:endParaRPr lang="en-GB" sz="2000" dirty="0">
              <a:solidFill>
                <a:srgbClr val="000000"/>
              </a:solidFill>
              <a:latin typeface="Arial"/>
            </a:endParaRPr>
          </a:p>
        </p:txBody>
      </p:sp>
    </p:spTree>
    <p:extLst>
      <p:ext uri="{BB962C8B-B14F-4D97-AF65-F5344CB8AC3E}">
        <p14:creationId xmlns:p14="http://schemas.microsoft.com/office/powerpoint/2010/main" val="62718154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33"/>
            <a:ext cx="7772400" cy="685800"/>
          </a:xfrm>
        </p:spPr>
        <p:txBody>
          <a:bodyPr/>
          <a:lstStyle/>
          <a:p>
            <a:r>
              <a:rPr lang="en-GB" dirty="0" smtClean="0"/>
              <a:t>Physics at Liverpool</a:t>
            </a:r>
            <a:endParaRPr lang="en-US" dirty="0"/>
          </a:p>
        </p:txBody>
      </p:sp>
      <p:sp>
        <p:nvSpPr>
          <p:cNvPr id="9" name="TextBox 8"/>
          <p:cNvSpPr txBox="1"/>
          <p:nvPr/>
        </p:nvSpPr>
        <p:spPr>
          <a:xfrm>
            <a:off x="251520" y="1125131"/>
            <a:ext cx="4896544" cy="2246769"/>
          </a:xfrm>
          <a:prstGeom prst="rect">
            <a:avLst/>
          </a:prstGeom>
          <a:noFill/>
        </p:spPr>
        <p:txBody>
          <a:bodyPr wrap="square" rtlCol="0">
            <a:spAutoFit/>
          </a:bodyPr>
          <a:lstStyle/>
          <a:p>
            <a:pPr marL="182563" indent="-182563">
              <a:buFont typeface="Arial" pitchFamily="34" charset="0"/>
              <a:buChar char="•"/>
            </a:pPr>
            <a:r>
              <a:rPr lang="en-GB" sz="2000" dirty="0" smtClean="0">
                <a:latin typeface="+mn-lt"/>
              </a:rPr>
              <a:t>World-class research</a:t>
            </a:r>
          </a:p>
          <a:p>
            <a:pPr marL="182563" indent="-182563">
              <a:buFont typeface="Arial" pitchFamily="34" charset="0"/>
              <a:buChar char="•"/>
            </a:pPr>
            <a:r>
              <a:rPr lang="en-GB" sz="2000" dirty="0" smtClean="0">
                <a:latin typeface="+mn-lt"/>
              </a:rPr>
              <a:t>Innovative, award-winning, personalised teaching</a:t>
            </a:r>
          </a:p>
          <a:p>
            <a:pPr marL="182563" indent="-182563">
              <a:buFont typeface="Arial" pitchFamily="34" charset="0"/>
              <a:buChar char="•"/>
            </a:pPr>
            <a:r>
              <a:rPr lang="en-GB" sz="2000" dirty="0" smtClean="0">
                <a:latin typeface="+mn-lt"/>
              </a:rPr>
              <a:t>Unique access to research instrumentation</a:t>
            </a:r>
          </a:p>
          <a:p>
            <a:pPr marL="182563" indent="-182563">
              <a:buFont typeface="Arial" pitchFamily="34" charset="0"/>
              <a:buChar char="•"/>
            </a:pPr>
            <a:r>
              <a:rPr lang="en-GB" sz="2000" dirty="0" smtClean="0">
                <a:latin typeface="+mn-lt"/>
              </a:rPr>
              <a:t>The opportunity to study physics to the highest level</a:t>
            </a:r>
          </a:p>
        </p:txBody>
      </p:sp>
      <p:pic>
        <p:nvPicPr>
          <p:cNvPr id="11" name="Picture 5" descr="Slide2"/>
          <p:cNvPicPr>
            <a:picLocks noGrp="1" noChangeAspect="1" noChangeArrowheads="1"/>
          </p:cNvPicPr>
          <p:nvPr>
            <p:ph idx="1"/>
          </p:nvPr>
        </p:nvPicPr>
        <p:blipFill>
          <a:blip r:embed="rId2" cstate="screen">
            <a:extLst>
              <a:ext uri="{28A0092B-C50C-407E-A947-70E740481C1C}">
                <a14:useLocalDpi xmlns:a14="http://schemas.microsoft.com/office/drawing/2010/main"/>
              </a:ext>
            </a:extLst>
          </a:blip>
          <a:srcRect/>
          <a:stretch>
            <a:fillRect/>
          </a:stretch>
        </p:blipFill>
        <p:spPr bwMode="auto">
          <a:xfrm>
            <a:off x="5652120" y="843558"/>
            <a:ext cx="3200400" cy="2400300"/>
          </a:xfrm>
          <a:prstGeom prst="rect">
            <a:avLst/>
          </a:prstGeom>
          <a:noFill/>
          <a:ln>
            <a:solidFill>
              <a:srgbClr val="4D4D4D"/>
            </a:solidFill>
          </a:ln>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528" y="3721278"/>
            <a:ext cx="8533334" cy="1422222"/>
          </a:xfrm>
          <a:prstGeom prst="rect">
            <a:avLst/>
          </a:prstGeom>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28" descr="cream1"/>
          <p:cNvPicPr>
            <a:picLocks noChangeAspect="1" noChangeArrowheads="1"/>
          </p:cNvPicPr>
          <p:nvPr/>
        </p:nvPicPr>
        <p:blipFill>
          <a:blip r:embed="rId2" cstate="print"/>
          <a:srcRect/>
          <a:stretch>
            <a:fillRect/>
          </a:stretch>
        </p:blipFill>
        <p:spPr bwMode="auto">
          <a:xfrm>
            <a:off x="4831432" y="1763553"/>
            <a:ext cx="1828800" cy="1828800"/>
          </a:xfrm>
          <a:prstGeom prst="rect">
            <a:avLst/>
          </a:prstGeom>
          <a:noFill/>
        </p:spPr>
      </p:pic>
      <p:sp>
        <p:nvSpPr>
          <p:cNvPr id="232450" name="Rectangle 2"/>
          <p:cNvSpPr>
            <a:spLocks noGrp="1" noChangeArrowheads="1"/>
          </p:cNvSpPr>
          <p:nvPr>
            <p:ph type="title"/>
          </p:nvPr>
        </p:nvSpPr>
        <p:spPr>
          <a:xfrm>
            <a:off x="899592" y="497633"/>
            <a:ext cx="7772400" cy="685800"/>
          </a:xfrm>
        </p:spPr>
        <p:txBody>
          <a:bodyPr/>
          <a:lstStyle/>
          <a:p>
            <a:r>
              <a:rPr lang="en-GB" dirty="0" smtClean="0"/>
              <a:t>Liverpool Life</a:t>
            </a:r>
            <a:endParaRPr lang="en-GB" dirty="0"/>
          </a:p>
        </p:txBody>
      </p:sp>
      <p:sp>
        <p:nvSpPr>
          <p:cNvPr id="232451" name="Rectangle 3"/>
          <p:cNvSpPr>
            <a:spLocks noGrp="1" noChangeArrowheads="1"/>
          </p:cNvSpPr>
          <p:nvPr>
            <p:ph idx="1"/>
          </p:nvPr>
        </p:nvSpPr>
        <p:spPr>
          <a:xfrm>
            <a:off x="827584" y="889428"/>
            <a:ext cx="4608512" cy="3386148"/>
          </a:xfrm>
        </p:spPr>
        <p:txBody>
          <a:bodyPr>
            <a:normAutofit/>
          </a:bodyPr>
          <a:lstStyle/>
          <a:p>
            <a:pPr marL="0" indent="0">
              <a:lnSpc>
                <a:spcPct val="90000"/>
              </a:lnSpc>
            </a:pPr>
            <a:endParaRPr lang="en-GB" sz="2000" dirty="0" smtClean="0"/>
          </a:p>
          <a:p>
            <a:pPr marL="0" indent="0">
              <a:lnSpc>
                <a:spcPct val="90000"/>
              </a:lnSpc>
            </a:pPr>
            <a:r>
              <a:rPr lang="en-GB" sz="2000" dirty="0"/>
              <a:t>E</a:t>
            </a:r>
            <a:r>
              <a:rPr lang="en-GB" sz="2000" dirty="0" smtClean="0"/>
              <a:t>xceptionally low cost of living.</a:t>
            </a:r>
            <a:endParaRPr lang="en-GB" sz="2000" dirty="0"/>
          </a:p>
          <a:p>
            <a:pPr marL="160338" indent="-377825">
              <a:lnSpc>
                <a:spcPct val="90000"/>
              </a:lnSpc>
            </a:pPr>
            <a:r>
              <a:rPr lang="en-GB" sz="2000" dirty="0"/>
              <a:t>Pleasant city to live in.</a:t>
            </a:r>
          </a:p>
          <a:p>
            <a:pPr marL="160338" indent="-377825">
              <a:lnSpc>
                <a:spcPct val="90000"/>
              </a:lnSpc>
            </a:pPr>
            <a:r>
              <a:rPr lang="en-GB" sz="2000" dirty="0"/>
              <a:t>Good for </a:t>
            </a:r>
            <a:r>
              <a:rPr lang="en-GB" sz="2000" dirty="0" smtClean="0"/>
              <a:t>cultural events.</a:t>
            </a:r>
          </a:p>
          <a:p>
            <a:pPr marL="160338" indent="-377825">
              <a:lnSpc>
                <a:spcPct val="90000"/>
              </a:lnSpc>
            </a:pPr>
            <a:r>
              <a:rPr lang="en-GB" sz="2000" dirty="0" smtClean="0"/>
              <a:t>Sport.</a:t>
            </a:r>
          </a:p>
          <a:p>
            <a:pPr marL="160338" indent="-377825">
              <a:lnSpc>
                <a:spcPct val="90000"/>
              </a:lnSpc>
            </a:pPr>
            <a:r>
              <a:rPr lang="en-GB" sz="2000" dirty="0" smtClean="0"/>
              <a:t>Shopping.</a:t>
            </a:r>
            <a:endParaRPr lang="en-GB" sz="2000" dirty="0"/>
          </a:p>
          <a:p>
            <a:pPr marL="160338" indent="-377825">
              <a:lnSpc>
                <a:spcPct val="90000"/>
              </a:lnSpc>
            </a:pPr>
            <a:r>
              <a:rPr lang="en-GB" sz="2000" dirty="0"/>
              <a:t>Great </a:t>
            </a:r>
            <a:r>
              <a:rPr lang="en-GB" sz="2000" dirty="0" smtClean="0"/>
              <a:t>nightlife.</a:t>
            </a:r>
            <a:endParaRPr lang="en-GB" sz="2000" dirty="0"/>
          </a:p>
          <a:p>
            <a:pPr>
              <a:lnSpc>
                <a:spcPct val="90000"/>
              </a:lnSpc>
            </a:pPr>
            <a:endParaRPr lang="en-GB" sz="2000" dirty="0"/>
          </a:p>
        </p:txBody>
      </p:sp>
      <p:pic>
        <p:nvPicPr>
          <p:cNvPr id="4" name="Picture 3" descr="3graces_pan_2960_c.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1640" y="3413354"/>
            <a:ext cx="5333334" cy="1724444"/>
          </a:xfrm>
          <a:prstGeom prst="rect">
            <a:avLst/>
          </a:prstGeom>
        </p:spPr>
      </p:pic>
      <p:pic>
        <p:nvPicPr>
          <p:cNvPr id="6" name="Picture 5" descr="liverpool1_opening.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08352" y="1762636"/>
            <a:ext cx="2535648" cy="3380864"/>
          </a:xfrm>
          <a:prstGeom prst="rect">
            <a:avLst/>
          </a:prstGeom>
        </p:spPr>
      </p:pic>
      <p:pic>
        <p:nvPicPr>
          <p:cNvPr id="7" name="Picture 6" descr="pan_3054_csc.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92889" y="620559"/>
            <a:ext cx="4551111" cy="1231111"/>
          </a:xfrm>
          <a:prstGeom prst="rect">
            <a:avLst/>
          </a:prstGeom>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A1652"/>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683568" y="1714500"/>
            <a:ext cx="8231832" cy="857250"/>
          </a:xfrm>
        </p:spPr>
        <p:txBody>
          <a:bodyPr/>
          <a:lstStyle/>
          <a:p>
            <a:r>
              <a:rPr lang="en-GB" sz="4800" dirty="0" smtClean="0"/>
              <a:t>Please visit our labs!</a:t>
            </a:r>
            <a:endParaRPr lang="en-GB" sz="4800" dirty="0"/>
          </a:p>
        </p:txBody>
      </p:sp>
      <p:sp>
        <p:nvSpPr>
          <p:cNvPr id="5" name="Subtitle 4"/>
          <p:cNvSpPr>
            <a:spLocks noGrp="1"/>
          </p:cNvSpPr>
          <p:nvPr>
            <p:ph type="subTitle" idx="1"/>
          </p:nvPr>
        </p:nvSpPr>
        <p:spPr/>
        <p:txBody>
          <a:bodyPr/>
          <a:lstStyle/>
          <a:p>
            <a:endParaRPr lang="en-GB"/>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0" y="10068"/>
            <a:ext cx="7772400" cy="685800"/>
          </a:xfrm>
        </p:spPr>
        <p:txBody>
          <a:bodyPr/>
          <a:lstStyle/>
          <a:p>
            <a:r>
              <a:rPr lang="en-US" sz="3200" dirty="0" smtClean="0"/>
              <a:t>Tuition &amp; Tuition Fee Loan</a:t>
            </a:r>
            <a:endParaRPr lang="en-GB" dirty="0"/>
          </a:p>
        </p:txBody>
      </p:sp>
      <p:sp>
        <p:nvSpPr>
          <p:cNvPr id="6147" name="Rectangle 3"/>
          <p:cNvSpPr>
            <a:spLocks noChangeArrowheads="1"/>
          </p:cNvSpPr>
          <p:nvPr/>
        </p:nvSpPr>
        <p:spPr bwMode="auto">
          <a:xfrm>
            <a:off x="395536" y="1005576"/>
            <a:ext cx="6984776" cy="3240360"/>
          </a:xfrm>
          <a:prstGeom prst="rect">
            <a:avLst/>
          </a:prstGeom>
          <a:noFill/>
          <a:ln w="9525">
            <a:noFill/>
            <a:miter lim="800000"/>
            <a:headEnd/>
            <a:tailEnd/>
          </a:ln>
        </p:spPr>
        <p:txBody>
          <a:bodyPr/>
          <a:lstStyle/>
          <a:p>
            <a:pPr algn="l">
              <a:buClr>
                <a:srgbClr val="FF925C"/>
              </a:buClr>
              <a:tabLst>
                <a:tab pos="195263" algn="l"/>
              </a:tabLst>
            </a:pPr>
            <a:endParaRPr lang="en-US" sz="1000" dirty="0" smtClean="0">
              <a:latin typeface="45 Helvetica Light" pitchFamily="-112" charset="0"/>
            </a:endParaRPr>
          </a:p>
          <a:p>
            <a:pPr marL="195263" indent="-195263" algn="l">
              <a:lnSpc>
                <a:spcPct val="150000"/>
              </a:lnSpc>
              <a:buClr>
                <a:srgbClr val="FF925C"/>
              </a:buClr>
              <a:buFont typeface="Arial" charset="0"/>
              <a:buChar char="•"/>
              <a:tabLst>
                <a:tab pos="195263" algn="l"/>
              </a:tabLst>
            </a:pPr>
            <a:r>
              <a:rPr lang="en-US" sz="2000" dirty="0" smtClean="0">
                <a:latin typeface="+mn-lt"/>
              </a:rPr>
              <a:t>Tuition </a:t>
            </a:r>
            <a:r>
              <a:rPr lang="en-US" sz="2000" dirty="0">
                <a:latin typeface="+mn-lt"/>
              </a:rPr>
              <a:t>Fee</a:t>
            </a:r>
            <a:r>
              <a:rPr lang="en-US" sz="2000" dirty="0" smtClean="0">
                <a:latin typeface="+mn-lt"/>
              </a:rPr>
              <a:t>: </a:t>
            </a:r>
            <a:r>
              <a:rPr lang="en-US" sz="2000" dirty="0">
                <a:latin typeface="+mn-lt"/>
              </a:rPr>
              <a:t>£9,000 per year</a:t>
            </a:r>
          </a:p>
          <a:p>
            <a:pPr lvl="1" algn="l">
              <a:lnSpc>
                <a:spcPct val="150000"/>
              </a:lnSpc>
              <a:buClr>
                <a:srgbClr val="FF925C"/>
              </a:buClr>
              <a:tabLst>
                <a:tab pos="195263" algn="l"/>
              </a:tabLst>
            </a:pPr>
            <a:endParaRPr lang="en-US" sz="1000" dirty="0">
              <a:latin typeface="+mn-lt"/>
            </a:endParaRPr>
          </a:p>
          <a:p>
            <a:pPr marL="195263" indent="-195263" algn="l">
              <a:lnSpc>
                <a:spcPct val="150000"/>
              </a:lnSpc>
              <a:buClr>
                <a:srgbClr val="FF925C"/>
              </a:buClr>
              <a:buFont typeface="Arial" charset="0"/>
              <a:buChar char="•"/>
              <a:tabLst>
                <a:tab pos="195263" algn="l"/>
              </a:tabLst>
            </a:pPr>
            <a:r>
              <a:rPr lang="en-US" sz="2000" dirty="0" smtClean="0">
                <a:latin typeface="+mn-lt"/>
              </a:rPr>
              <a:t>Key </a:t>
            </a:r>
            <a:r>
              <a:rPr lang="en-US" sz="2000" dirty="0">
                <a:latin typeface="+mn-lt"/>
              </a:rPr>
              <a:t>message: nothing to pay before or during your </a:t>
            </a:r>
            <a:r>
              <a:rPr lang="en-US" sz="2000" dirty="0" smtClean="0">
                <a:latin typeface="+mn-lt"/>
              </a:rPr>
              <a:t>course</a:t>
            </a:r>
          </a:p>
          <a:p>
            <a:pPr marL="652463" lvl="1" indent="-195263">
              <a:lnSpc>
                <a:spcPct val="150000"/>
              </a:lnSpc>
              <a:buClr>
                <a:srgbClr val="FF925C"/>
              </a:buClr>
              <a:buFont typeface="Arial" charset="0"/>
              <a:buChar char="•"/>
              <a:tabLst>
                <a:tab pos="195263" algn="l"/>
              </a:tabLst>
            </a:pPr>
            <a:r>
              <a:rPr lang="en-US" sz="1800" dirty="0" smtClean="0">
                <a:latin typeface="+mn-lt"/>
              </a:rPr>
              <a:t>Applies </a:t>
            </a:r>
            <a:r>
              <a:rPr lang="en-US" sz="1800" dirty="0">
                <a:latin typeface="+mn-lt"/>
              </a:rPr>
              <a:t>to students domiciled in </a:t>
            </a:r>
            <a:r>
              <a:rPr lang="en-US" sz="1800" dirty="0" smtClean="0">
                <a:latin typeface="+mn-lt"/>
              </a:rPr>
              <a:t>UK or other member </a:t>
            </a:r>
            <a:r>
              <a:rPr lang="en-US" sz="1800" dirty="0">
                <a:latin typeface="+mn-lt"/>
              </a:rPr>
              <a:t>state </a:t>
            </a:r>
            <a:r>
              <a:rPr lang="en-US" sz="1800" dirty="0" smtClean="0">
                <a:latin typeface="+mn-lt"/>
              </a:rPr>
              <a:t>of the </a:t>
            </a:r>
            <a:r>
              <a:rPr lang="en-US" sz="1800" dirty="0">
                <a:latin typeface="+mn-lt"/>
              </a:rPr>
              <a:t>EU </a:t>
            </a:r>
          </a:p>
          <a:p>
            <a:pPr lvl="1" algn="l">
              <a:lnSpc>
                <a:spcPct val="150000"/>
              </a:lnSpc>
              <a:buClr>
                <a:srgbClr val="FF925C"/>
              </a:buClr>
              <a:tabLst>
                <a:tab pos="195263" algn="l"/>
              </a:tabLst>
            </a:pPr>
            <a:endParaRPr lang="en-US" sz="1000" dirty="0">
              <a:latin typeface="+mn-lt"/>
            </a:endParaRPr>
          </a:p>
          <a:p>
            <a:pPr marL="195263" indent="-195263" algn="l">
              <a:lnSpc>
                <a:spcPct val="150000"/>
              </a:lnSpc>
              <a:buClr>
                <a:srgbClr val="FF925C"/>
              </a:buClr>
              <a:buFont typeface="Arial" charset="0"/>
              <a:buChar char="•"/>
              <a:tabLst>
                <a:tab pos="195263" algn="l"/>
              </a:tabLst>
            </a:pPr>
            <a:r>
              <a:rPr lang="en-US" sz="2000" dirty="0" smtClean="0">
                <a:latin typeface="+mn-lt"/>
              </a:rPr>
              <a:t>Tuition </a:t>
            </a:r>
            <a:r>
              <a:rPr lang="en-US" sz="2000" dirty="0">
                <a:latin typeface="+mn-lt"/>
              </a:rPr>
              <a:t>fees can be covered by a </a:t>
            </a:r>
            <a:r>
              <a:rPr lang="en-US" sz="2000" b="1" dirty="0">
                <a:solidFill>
                  <a:schemeClr val="tx2"/>
                </a:solidFill>
                <a:latin typeface="+mn-lt"/>
              </a:rPr>
              <a:t>FEE </a:t>
            </a:r>
            <a:r>
              <a:rPr lang="en-US" sz="2000" b="1" dirty="0" smtClean="0">
                <a:solidFill>
                  <a:schemeClr val="tx2"/>
                </a:solidFill>
                <a:latin typeface="+mn-lt"/>
              </a:rPr>
              <a:t>LOAN</a:t>
            </a:r>
          </a:p>
          <a:p>
            <a:pPr marL="652463" lvl="1" indent="-195263">
              <a:lnSpc>
                <a:spcPct val="150000"/>
              </a:lnSpc>
              <a:buClr>
                <a:srgbClr val="FF925C"/>
              </a:buClr>
              <a:buFont typeface="Arial" charset="0"/>
              <a:buChar char="•"/>
              <a:tabLst>
                <a:tab pos="195263" algn="l"/>
              </a:tabLst>
            </a:pPr>
            <a:r>
              <a:rPr lang="en-US" sz="1800" dirty="0" smtClean="0">
                <a:latin typeface="+mn-lt"/>
              </a:rPr>
              <a:t>This </a:t>
            </a:r>
            <a:r>
              <a:rPr lang="en-US" sz="1800" dirty="0">
                <a:latin typeface="+mn-lt"/>
              </a:rPr>
              <a:t>loan is paid to the university directly from </a:t>
            </a:r>
            <a:r>
              <a:rPr lang="en-US" sz="1800" dirty="0" smtClean="0">
                <a:latin typeface="+mn-lt"/>
              </a:rPr>
              <a:t>the Student </a:t>
            </a:r>
            <a:br>
              <a:rPr lang="en-US" sz="1800" dirty="0" smtClean="0">
                <a:latin typeface="+mn-lt"/>
              </a:rPr>
            </a:br>
            <a:r>
              <a:rPr lang="en-US" sz="1800" dirty="0" smtClean="0">
                <a:latin typeface="+mn-lt"/>
              </a:rPr>
              <a:t>Loan Company</a:t>
            </a:r>
          </a:p>
          <a:p>
            <a:pPr marL="652463" lvl="1" indent="-195263">
              <a:lnSpc>
                <a:spcPct val="150000"/>
              </a:lnSpc>
              <a:buClr>
                <a:srgbClr val="FF925C"/>
              </a:buClr>
              <a:buFont typeface="Arial" charset="0"/>
              <a:buChar char="•"/>
              <a:tabLst>
                <a:tab pos="195263" algn="l"/>
              </a:tabLst>
            </a:pPr>
            <a:r>
              <a:rPr lang="en-US" sz="1800" dirty="0" smtClean="0">
                <a:latin typeface="+mn-lt"/>
              </a:rPr>
              <a:t>The </a:t>
            </a:r>
            <a:r>
              <a:rPr lang="en-US" sz="1800" dirty="0">
                <a:latin typeface="+mn-lt"/>
              </a:rPr>
              <a:t>fee loan is </a:t>
            </a:r>
            <a:r>
              <a:rPr lang="en-US" sz="1800" b="1" dirty="0">
                <a:solidFill>
                  <a:schemeClr val="tx2"/>
                </a:solidFill>
                <a:latin typeface="+mn-lt"/>
              </a:rPr>
              <a:t>NOT</a:t>
            </a:r>
            <a:r>
              <a:rPr lang="en-US" sz="1800" dirty="0">
                <a:latin typeface="+mn-lt"/>
              </a:rPr>
              <a:t> means tested</a:t>
            </a:r>
            <a:endParaRPr lang="en-US" sz="1800" b="1" dirty="0">
              <a:solidFill>
                <a:srgbClr val="00A9AF"/>
              </a:solidFill>
              <a:latin typeface="+mn-lt"/>
            </a:endParaRPr>
          </a:p>
          <a:p>
            <a:pPr lvl="1" algn="l">
              <a:buClr>
                <a:srgbClr val="FF925C"/>
              </a:buClr>
              <a:tabLst>
                <a:tab pos="195263" algn="l"/>
              </a:tabLst>
            </a:pPr>
            <a:endParaRPr lang="en-US" sz="1800" dirty="0">
              <a:latin typeface="+mn-lt"/>
            </a:endParaRPr>
          </a:p>
          <a:p>
            <a:pPr lvl="1" algn="l">
              <a:buClr>
                <a:srgbClr val="FF925C"/>
              </a:buClr>
              <a:tabLst>
                <a:tab pos="195263" algn="l"/>
              </a:tabLst>
            </a:pPr>
            <a:endParaRPr lang="en-US" sz="1800" dirty="0">
              <a:latin typeface="45 Helvetica Light" pitchFamily="-112" charset="0"/>
            </a:endParaRPr>
          </a:p>
          <a:p>
            <a:pPr lvl="1" algn="l">
              <a:buClr>
                <a:srgbClr val="FF925C"/>
              </a:buClr>
              <a:tabLst>
                <a:tab pos="195263" algn="l"/>
              </a:tabLst>
            </a:pPr>
            <a:endParaRPr lang="en-US" sz="1800" dirty="0">
              <a:latin typeface="45 Helvetica Light" pitchFamily="-112" charset="0"/>
            </a:endParaRPr>
          </a:p>
          <a:p>
            <a:pPr lvl="1" algn="l">
              <a:buClr>
                <a:srgbClr val="FF925C"/>
              </a:buClr>
              <a:tabLst>
                <a:tab pos="195263" algn="l"/>
              </a:tabLst>
            </a:pPr>
            <a:endParaRPr lang="en-US" sz="1800" dirty="0">
              <a:latin typeface="45 Helvetica Light" pitchFamily="-112" charset="0"/>
            </a:endParaRPr>
          </a:p>
          <a:p>
            <a:pPr marL="195263" indent="-195263" algn="l">
              <a:buClr>
                <a:srgbClr val="FF925C"/>
              </a:buClr>
              <a:tabLst>
                <a:tab pos="195263" algn="l"/>
              </a:tabLst>
            </a:pPr>
            <a:endParaRPr lang="en-US" dirty="0">
              <a:latin typeface="45 Helvetica Light" pitchFamily="-112" charset="0"/>
            </a:endParaRPr>
          </a:p>
          <a:p>
            <a:pPr marL="195263" indent="-195263" algn="l">
              <a:buClr>
                <a:srgbClr val="FF925C"/>
              </a:buClr>
              <a:tabLst>
                <a:tab pos="195263" algn="l"/>
              </a:tabLst>
            </a:pPr>
            <a:endParaRPr lang="en-US" dirty="0">
              <a:latin typeface="45 Helvetica Light" pitchFamily="-112" charset="0"/>
            </a:endParaRPr>
          </a:p>
        </p:txBody>
      </p:sp>
      <p:pic>
        <p:nvPicPr>
          <p:cNvPr id="6151" name="Picture 14" descr="Image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32917" y="788469"/>
            <a:ext cx="943539" cy="4159545"/>
          </a:xfrm>
          <a:prstGeom prst="rect">
            <a:avLst/>
          </a:prstGeom>
          <a:noFill/>
          <a:ln w="9525">
            <a:noFill/>
            <a:miter lim="800000"/>
            <a:headEnd/>
            <a:tailEnd/>
          </a:ln>
        </p:spPr>
      </p:pic>
    </p:spTree>
    <p:extLst>
      <p:ext uri="{BB962C8B-B14F-4D97-AF65-F5344CB8AC3E}">
        <p14:creationId xmlns:p14="http://schemas.microsoft.com/office/powerpoint/2010/main" val="136638142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7" y="3075806"/>
            <a:ext cx="44577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323528" y="3902962"/>
            <a:ext cx="7920880" cy="923330"/>
          </a:xfrm>
          <a:prstGeom prst="rect">
            <a:avLst/>
          </a:prstGeom>
          <a:solidFill>
            <a:schemeClr val="accent1"/>
          </a:solidFill>
          <a:ln w="9525">
            <a:solidFill>
              <a:schemeClr val="accent1"/>
            </a:solidFill>
            <a:miter lim="800000"/>
            <a:headEnd/>
            <a:tailEnd/>
          </a:ln>
          <a:effectLst>
            <a:outerShdw blurRad="50800" dist="38100" dir="2700000" algn="tl" rotWithShape="0">
              <a:schemeClr val="tx2">
                <a:alpha val="40000"/>
              </a:schemeClr>
            </a:outerShdw>
          </a:effectLst>
        </p:spPr>
        <p:txBody>
          <a:bodyPr wrap="square">
            <a:spAutoFit/>
          </a:bodyPr>
          <a:lstStyle/>
          <a:p>
            <a:pPr algn="ctr"/>
            <a:r>
              <a:rPr lang="en-GB" sz="1800" dirty="0" smtClean="0"/>
              <a:t>According to a report by </a:t>
            </a:r>
            <a:r>
              <a:rPr lang="en-GB" sz="1800" dirty="0" err="1" smtClean="0"/>
              <a:t>Pricewaterhouse</a:t>
            </a:r>
            <a:r>
              <a:rPr lang="en-GB" sz="1800" dirty="0" smtClean="0"/>
              <a:t> Coopers, physics graduates earn around £188,249 more during their career than someone with A-levels but no degree</a:t>
            </a:r>
            <a:r>
              <a:rPr lang="en-GB" sz="1800" dirty="0"/>
              <a:t>. </a:t>
            </a:r>
            <a:r>
              <a:rPr lang="en-GB" sz="1800" dirty="0" smtClean="0"/>
              <a:t/>
            </a:r>
            <a:br>
              <a:rPr lang="en-GB" sz="1800" dirty="0" smtClean="0"/>
            </a:br>
            <a:r>
              <a:rPr lang="en-GB" sz="1800" dirty="0" smtClean="0"/>
              <a:t>For an Arts </a:t>
            </a:r>
            <a:r>
              <a:rPr lang="en-GB" sz="1800" dirty="0"/>
              <a:t>degree this was £</a:t>
            </a:r>
            <a:r>
              <a:rPr lang="en-GB" sz="1800" dirty="0" smtClean="0"/>
              <a:t>34,494.</a:t>
            </a:r>
            <a:endParaRPr lang="en-GB" sz="1800" dirty="0"/>
          </a:p>
        </p:txBody>
      </p:sp>
      <p:sp>
        <p:nvSpPr>
          <p:cNvPr id="8" name="Rectangle 7"/>
          <p:cNvSpPr/>
          <p:nvPr/>
        </p:nvSpPr>
        <p:spPr>
          <a:xfrm>
            <a:off x="6677947" y="4774168"/>
            <a:ext cx="697627" cy="369332"/>
          </a:xfrm>
          <a:prstGeom prst="rect">
            <a:avLst/>
          </a:prstGeom>
        </p:spPr>
        <p:txBody>
          <a:bodyPr wrap="none">
            <a:spAutoFit/>
          </a:bodyPr>
          <a:lstStyle/>
          <a:p>
            <a:r>
              <a:rPr lang="en-GB" sz="1800" dirty="0" smtClean="0">
                <a:solidFill>
                  <a:schemeClr val="tx2"/>
                </a:solidFill>
                <a:latin typeface="+mn-lt"/>
              </a:rPr>
              <a:t>2005</a:t>
            </a:r>
            <a:endParaRPr lang="en-GB" sz="1800" dirty="0">
              <a:solidFill>
                <a:schemeClr val="tx2"/>
              </a:solidFill>
              <a:latin typeface="+mn-lt"/>
            </a:endParaRPr>
          </a:p>
        </p:txBody>
      </p:sp>
      <p:sp>
        <p:nvSpPr>
          <p:cNvPr id="9" name="TextBox 8"/>
          <p:cNvSpPr txBox="1"/>
          <p:nvPr/>
        </p:nvSpPr>
        <p:spPr>
          <a:xfrm>
            <a:off x="2992926" y="1563638"/>
            <a:ext cx="697627" cy="369332"/>
          </a:xfrm>
          <a:prstGeom prst="rect">
            <a:avLst/>
          </a:prstGeom>
          <a:noFill/>
        </p:spPr>
        <p:txBody>
          <a:bodyPr wrap="none" rtlCol="0">
            <a:spAutoFit/>
          </a:bodyPr>
          <a:lstStyle/>
          <a:p>
            <a:r>
              <a:rPr lang="en-GB" sz="1800" dirty="0" smtClean="0">
                <a:solidFill>
                  <a:schemeClr val="tx2"/>
                </a:solidFill>
                <a:latin typeface="+mn-lt"/>
              </a:rPr>
              <a:t>2014</a:t>
            </a:r>
          </a:p>
        </p:txBody>
      </p:sp>
      <p:sp>
        <p:nvSpPr>
          <p:cNvPr id="10" name="TextBox 9"/>
          <p:cNvSpPr txBox="1"/>
          <p:nvPr/>
        </p:nvSpPr>
        <p:spPr>
          <a:xfrm>
            <a:off x="2843808" y="897566"/>
            <a:ext cx="5904656" cy="646331"/>
          </a:xfrm>
          <a:prstGeom prst="rect">
            <a:avLst/>
          </a:prstGeom>
          <a:solidFill>
            <a:schemeClr val="accent1"/>
          </a:solidFill>
          <a:ln w="9525">
            <a:solidFill>
              <a:schemeClr val="accent1"/>
            </a:solidFill>
            <a:miter lim="800000"/>
            <a:headEnd/>
            <a:tailEnd/>
          </a:ln>
          <a:effectLst>
            <a:outerShdw blurRad="50800" dist="38100" dir="2700000" algn="tl" rotWithShape="0">
              <a:schemeClr val="tx2">
                <a:alpha val="40000"/>
              </a:schemeClr>
            </a:outerShdw>
          </a:effectLst>
        </p:spPr>
        <p:txBody>
          <a:bodyPr wrap="square">
            <a:spAutoFit/>
          </a:bodyPr>
          <a:lstStyle/>
          <a:p>
            <a:pPr algn="ctr"/>
            <a:r>
              <a:rPr lang="en-GB" sz="1800" dirty="0"/>
              <a:t>A Physicist earns an average salary of £32,517 per year. Experience strongly influences income for this job.</a:t>
            </a:r>
            <a:endParaRPr lang="en-GB" sz="1800" dirty="0" smtClean="0"/>
          </a:p>
        </p:txBody>
      </p:sp>
      <p:sp>
        <p:nvSpPr>
          <p:cNvPr id="14" name="TextBox 13"/>
          <p:cNvSpPr txBox="1"/>
          <p:nvPr/>
        </p:nvSpPr>
        <p:spPr>
          <a:xfrm>
            <a:off x="179512" y="2134099"/>
            <a:ext cx="6120680" cy="646331"/>
          </a:xfrm>
          <a:prstGeom prst="rect">
            <a:avLst/>
          </a:prstGeom>
          <a:solidFill>
            <a:schemeClr val="accent1"/>
          </a:solidFill>
          <a:ln w="9525">
            <a:solidFill>
              <a:schemeClr val="accent1"/>
            </a:solidFill>
            <a:miter lim="800000"/>
            <a:headEnd/>
            <a:tailEnd/>
          </a:ln>
          <a:effectLst>
            <a:outerShdw blurRad="50800" dist="38100" dir="2700000" algn="tl" rotWithShape="0">
              <a:schemeClr val="tx2">
                <a:alpha val="40000"/>
              </a:schemeClr>
            </a:outerShdw>
          </a:effectLst>
        </p:spPr>
        <p:txBody>
          <a:bodyPr wrap="square">
            <a:spAutoFit/>
          </a:bodyPr>
          <a:lstStyle/>
          <a:p>
            <a:pPr algn="ctr"/>
            <a:r>
              <a:rPr lang="en-GB" sz="1800" dirty="0" smtClean="0"/>
              <a:t>The </a:t>
            </a:r>
            <a:r>
              <a:rPr lang="en-GB" sz="1800" dirty="0"/>
              <a:t>median </a:t>
            </a:r>
            <a:r>
              <a:rPr lang="en-GB" sz="1800" dirty="0" smtClean="0"/>
              <a:t>salary after one year was </a:t>
            </a:r>
            <a:r>
              <a:rPr lang="en-GB" sz="1800" dirty="0"/>
              <a:t>£22,500. H</a:t>
            </a:r>
            <a:r>
              <a:rPr lang="en-GB" sz="1800" dirty="0" smtClean="0"/>
              <a:t>igher than </a:t>
            </a:r>
            <a:r>
              <a:rPr lang="en-GB" sz="1800" dirty="0"/>
              <a:t>the </a:t>
            </a:r>
            <a:r>
              <a:rPr lang="en-GB" sz="1800" dirty="0" smtClean="0"/>
              <a:t>estimated </a:t>
            </a:r>
            <a:r>
              <a:rPr lang="en-GB" sz="1800" dirty="0"/>
              <a:t>salaries for </a:t>
            </a:r>
            <a:r>
              <a:rPr lang="en-GB" sz="1800" dirty="0" smtClean="0"/>
              <a:t>graduates across all </a:t>
            </a:r>
            <a:r>
              <a:rPr lang="en-GB" sz="1800" dirty="0"/>
              <a:t>degrees of </a:t>
            </a:r>
            <a:r>
              <a:rPr lang="en-GB" sz="1800" dirty="0" smtClean="0"/>
              <a:t>£19,667</a:t>
            </a:r>
          </a:p>
        </p:txBody>
      </p:sp>
      <p:sp>
        <p:nvSpPr>
          <p:cNvPr id="15" name="Rectangle 14"/>
          <p:cNvSpPr/>
          <p:nvPr/>
        </p:nvSpPr>
        <p:spPr>
          <a:xfrm>
            <a:off x="5076056" y="2806183"/>
            <a:ext cx="697627" cy="369332"/>
          </a:xfrm>
          <a:prstGeom prst="rect">
            <a:avLst/>
          </a:prstGeom>
        </p:spPr>
        <p:txBody>
          <a:bodyPr wrap="none">
            <a:spAutoFit/>
          </a:bodyPr>
          <a:lstStyle/>
          <a:p>
            <a:r>
              <a:rPr lang="en-GB" sz="1800" dirty="0" smtClean="0">
                <a:solidFill>
                  <a:schemeClr val="tx2"/>
                </a:solidFill>
                <a:latin typeface="+mn-lt"/>
              </a:rPr>
              <a:t>2010</a:t>
            </a:r>
          </a:p>
        </p:txBody>
      </p:sp>
      <p:sp>
        <p:nvSpPr>
          <p:cNvPr id="2" name="Title 1"/>
          <p:cNvSpPr>
            <a:spLocks noGrp="1"/>
          </p:cNvSpPr>
          <p:nvPr>
            <p:ph type="title"/>
          </p:nvPr>
        </p:nvSpPr>
        <p:spPr>
          <a:xfrm>
            <a:off x="0" y="10631"/>
            <a:ext cx="7772400" cy="685800"/>
          </a:xfrm>
        </p:spPr>
        <p:txBody>
          <a:bodyPr/>
          <a:lstStyle/>
          <a:p>
            <a:r>
              <a:rPr lang="en-GB" dirty="0"/>
              <a:t>Career prospects: earning potential</a:t>
            </a:r>
            <a:endParaRPr lang="en-US" dirty="0"/>
          </a:p>
        </p:txBody>
      </p:sp>
      <p:sp>
        <p:nvSpPr>
          <p:cNvPr id="3" name="AutoShape 2" descr="Image result for institute of phys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818" y="2134099"/>
            <a:ext cx="9715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descr="http://p3.pscdn.me/content/header-footer/PS_logo_180x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897566"/>
            <a:ext cx="1714500" cy="581026"/>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7" descr="data:image/jpeg;base64,/9j/4AAQSkZJRgABAQAAAQABAAD/2wCEAAkGBhEQERASEBAVEBAPFRcVEBUSEBAUFhUSFRQWFBUQFRIYHicfGRkjGRQWIC8gJCcpLCwuFR4xODwqNSYtLDUBCQoKBQUFDQUFDSkYEhgpKSkpKSkpKSkpKSkpKSkpKSkpKSkpKSkpKSkpKSkpKSkpKSkpKSkpKSkpKSkpKSkpKf/AABEIAGwB1AMBIgACEQEDEQH/xAAcAAEAAgIDAQAAAAAAAAAAAAAABgcEBQECAwj/xABMEAABAwIDBQMFCA4KAwAAAAABAAIDBBEFEiEGBxMxQSJRYRQjMnFyM2J0gZGhsbIVFyQ0NTZCUlVjc4Kz0RZDU3WDkpOUtMQlosH/xAAUAQEAAAAAAAAAAAAAAAAAAAAA/8QAFBEBAAAAAAAAAAAAAAAAAAAAAP/aAAwDAQACEQMRAD8AvFERAREQEREBERAREQEREBERAREQEREBERAREQEREBERAREQEREBERAREQEREBERAREQEREBERAREQEREBERAREQEREBERAREQEREBERAREQEREBF5VNUyJpfI9sbG83PcGtHrcdAozV71MIiOV1fE4/q88vzxtcglaKJ0m9XCJDlbXxNP6zPF88jWhSalq45Wh8T2yMdycxzXNPqcNCg9kREBERAREQEREBERAREQEREBERAREQEREBERAREQEREBERAREQEREBERAREQEREBERAREQEREBERAREQEREBERAREQFCdptupfKPsfhUTamvteVzj5ilb+fM4czr6PiOZ0OXvL2rdh1C+SIXqZnCGlFr3mkvY262ALrdSAOq9dgNj24bStYe3UzecrJSbukndq67uZAJIHxnmSgjmD7H0M9QRiVW7Fa9hN2zZxAxwAc5sEAswtF7HmLgjQ6KY1c1LQQycOOKMxxvkbEwRRFwY0us1ot3WvZfOO2eJvixLEncTgVEE5dT5bsDmiZoAaxoPay9o5jlIL762CsDHtqpnUsM/BgezFIWzSuldTNyOFOYDCHzPaLCXhyNsb3z6aahZ1FUU1fDGZI4nmWNsj4X8KUsDwDZzdeV7XsovJu/pnPlkwmaTCqyF1niE+bLubeLTE5XMcNQRYEHrYhazdtiktVJEx0UEUdJ5xr4TTOzXhbAYc0L3C7pHPkdmN/R010jG9zaeshrjNDUxU/kuVkBpy58kodnzNnIBZ2XNd2H2tc2BuSgsPZvbqZtSMPxaJtNXW8zIwngVTfzonHk73v0HsqbqvBhx2hwSnlmaIqxzOJBI27THUMcWiRp5ta4sBI7nC3IFbbdjtW/EKFrphaqp3OgqgRY8WO3aI6ZgQfXmHRBKaiXIx7rXytJt32F7LQbA7YfZWkbVCHgZnvZkz5/QNr5rD6Fu8R9yl9h31SoBuB/BDP20v0hBY6IiCMUu2wfi02GcCxhgE3F4nO/D7HDy6e6c79Fqttd7EWFV1PSzwOdFMxsj5mv8Ac2ukey/Cy3dbJfQ9VqsL/G6t+At/66wdusLiqtpsNgnYJIpqORr2nqCKv5CDYg9CAUFuQTte1r2OD2PAc1zSCHNIuHAjmCCu6qfZLFZcCrBhNc8uopyThlQ7kLn3Bx5DU28HEdHC1rucALnQDndBj4niUVNFJNO8RxRNLnuPIAfSegHUkBRPd1vKZjLqvJTugbSlmUukDi9shksS0AZTZnK55+Ci1fO/aeuNPES3BaF4NRI0keUyjkxp7u7uF3cy0LL3RQNjxLaNjGhjGVLGsa0ABrWvqAGgDkAAgtNY9fiEVPG+WaRsUUYu973BrQPElZCpmVj9p8Ulic9wwfDHWLWOIE8ty29x+cQ7Xo0aWLroN1Nvo473R4ThtRiWQ2dIGujjHjmykge0Grq/eHjkfal2ee5ndFPmdb1Na4n5FY1Bh8UEbYoY2xRMFmMY0NaB4ALIQQPZnfFRVkzaaVktHVuIaIp4yLvPJgcOvtBqniwa7BKed8UksLJJIHB8Ly0Z2OabgtfzGvTkVnICLq54GpIA8TZctcDqNQg5REQEREBF1MgBAJAJ5AkXPxLsgIi4c8DmbX0Hr7kHKIuHOA1OgQcouGvB1BuPBcoCLhzwNSbDxQOvy1CDlF1c8DUmw8VyDdByiLq6QC1yBflcgX9SDsiIgIur5AOZAHibLkFByihG+XFJafCKp8DzG9xYwuboQ18jWuAPS4JF/FS+gPmovYb9UIMhERAREQEREBERAREQVtvHZxcX2dhd7nxpZSO98Qjc2/xj51ttu8IkqZaNoktHG7iNh1ySPZqZKonTydgtdupeZMvZvdarfHE6D7G4m0Fww2paZgBrwZS0O+dgb++s/eXW0wpKacs45lkZFSuEz44yahujpnt5wHK0uB0NgOqCjNpP/L4lwqIsc2KNkFOZXsjdUcFoZnzGwdI8gkDQkWHNZWEYRx2QyGMyxRvENPG8vkjiY0tM7nZQQXOe866A9ogejaeUe6yXC2UdS3hYgaWaSerjfIyBufK1rZIpX6AxlhPbIBOultI9VQPzPqjG6WhnmFQzyZzKs0bs2eogdJH5sAhjG5cwJzMI5OBDUS0baZzJWsY2OZzYJI2BzmStkiJje9hIyyte02sW2OVwtlJOJimE1VFUU82IOl8kqixsxsxspiHYe10DtWSBrXWcRzFwTe621HBxHtqJIy3DqWdk1Q93CiM9QL8OkZxH5dHOkucw0L3EDstUv2s3e/ZFtXiT42RyTtgNPlqTO2MR3Y+Z7o7N4ZZlJDM5GS4OpCCSbFun48ToJSKF0BApn6WiMjjTVdPzGThZIywEWIucxIccXYDzWN7Qwt9Bz4ZvAPeHOcfjMh+Rdt3NZHYPa6UxQxyRvzOzU8DmPIme2YsaXiR0HFJcbjiiw55eNz7HVMmK4m4ENxGpIguNeDCXBp/9svrjKCwcR9yl9h31SqR3UbeyUeHthZhdZVgSSO4lPEXMNyOzfvCu7EfcpfYd9UqAbgfwQz9tL9IQd/tsz/oLEv8Abn+SfbZn/QWJf7c/yViIgpvYjGXVm01VM6nlpS6itwp25ZBlMAuR3HmFn7S/jZhHwV/0Va9ML/G6t+At/wCuvPaX8bMI+Cv+irQTbbbY+HFKV9PNofShkAuY5ANHjvHQjqCfWqmGL41WBuz72mOojJZWVV3G9ELZXE9QQbZr3eMo5lyvhdBC0OL8ozuAaXWGYtaSQ0nnYFztPfHvQa/Z3Z6Cgpo6anbljiFvfOd+VI49XE6n+SgW6r8K7S/Cm/xKhWgVV+6r8K7S/Cm/xKhBP9oqp0VJVyN9KOCV7fW2Nzh84UH3AUbWYS149KaaVz++4IjAPxMHyqxKumbIx8btWyNLXey4EH5iqs3I1ppXV2EVBy1FHM58YOmeM2a4tHdcNd6pQgtheVRVMjF5HtjBNgXua0X7rn1L1Wq2j2XpcRjbFWRcaNjw9rc8jbPAc0Ouwg8nH5UGQ3GqckAVERJ0AEsep7uaj28rbY4ZTNMLOLV1T+FSR2vd55vLRqQLjTqXNHW6rvefsHQYc/Cn0dPwXS1jGvPEmfdoLSBZ7jbVSDb7XaDABL7l5wsvy4t9LeOYRfMgYfuZNWBPjdXPV1T9XMbLlijv/VtsOnvco7h1WNjO7apwhjqzA6qYcEF8tJK7iRysGrg0aXNhyOp6EGyttcFBUW1mOGvw2hxyiBbPh0gfNGHH0MwbPC63NoIab/muJ6q08KxKOpghniN452New+9cLgHx1sVWe5GlZLS4tFlD6R9ZKxjfyXMcwNc31FmRZu6SrfSSV2DTuJfh8hfTE830shzAj1FwP+Lbog2W93H309DwILmrxF4pacNPavJo9w/dOW/QvatHtNiVRQR4bgWFu+7aiMB8xv5uMX4k/Wxc4SOvrYNNtSF7UJ+yu0MsvpUuBs4Ufcat9w91u8WcP8Ji1GL4E+r2onj8rmo3Cja+CSBwa8gCNpYCehvIdPzUG4g3C0Dm3qp6mqqHenM6bKS7q4Cxt8ZcsPCq6qwHEqfD6mofV4bX9mjkmN5IpLhojLu7M5oI5dtpFtQt59rOp/T2I/6zf5LGqtzvGfC+oxWtqDTvEkQlfG/K4EG4uNPRCDTbd486j2jo5GsfM7yEthhZfzs8klQyOPuF3EXPQepbafc+2vaZsWqppq2QXvFJkhp76iOCMgjKOVzz58yvHGmA7WYdcXtQPIuORzVWo+VWegqTa/AavD9m66GprHVbmSR8F+oLYPKYQxhJ1va51Jtew0C7YFu+mxiCnqMWmlZBw4xS0cUmVrImsAbLKbdp7wM3Qi/P8kb/AH3fgSu/wf8AkwqT7M/edH8Hh/hNQVZtXsU/Z5gxHCJ5Wxwub5VTSSF8b43ODb+OpAN7kZrgiy2e+rFBPgcNRESGzyQSMNyDlexzgDbwKlO9JoOEYjf+wd8xBCr3eB+KmG+zSfwigkFNu2fiwFXjUsueXtQ0kchZFTRn0Yzpd0lrXOmvO60GLUkmydTBPTyyz4VVOLJoHuDix+W4LDoM1rkHQ9kg96upvJVtv7b/AOOp/Csht/lkQeVFu1kxYeV43LKZJu1DSxyFkVNGfRjItcvta50153WqOHy7M4jRNhnklwrEZOE+OV1+DISAHA6AekDcAXAcDewKuMKs9/P3rQHqK+Kx/ckQbHefthUU3k1FQAHEMQdkiJseEy9jKb9bnQkWAa49FraXcRRvbnrqiorKp4vJK6Yjte9Gpt7RK1m2eDuqtpqSLymWkJoiYJYDleC0z5mtJ7xnv4KSfazqf09iP+s3+SCPRT1OzddS08lS+qwiudw4zM7M+nkuBbN0AzNOlgQXaXCy99ldLDLgskLDLIyrzMjaSOI9pjLYtO82HxrKxTcyaprW1OL107WOzNEr2PAcARmAI52J+Vdd64+7Nnf7wj+vCg4g3ONrPP4zUzVdXJq5rJckMV/6qJoHIcugNuS1TqGbZqvomQ1Ek2E4hJwXRzOzcGVxADmnkPSBuALhrgb2BVwBVnv3+9sO/vCH6kiDUb6dgqSGiq65gk8ofKxzrzPLLySAOtGdOp9SlOB7pMPidT1DBPxIzHI29TKRnbZwu29iL9F479vwNUftIf4rVOcP9yi9hv1QgyEREBERAREQEREBERBjYlh0dRFJDM0PimaWSNPVrhY+r1qqomjDWOwbGRxMMnNsPq5M2QC+ZtPM5pBYWnkbi3eG2It5Y2I4bFURvinjbLE8Wcx7Q4H4j18eiCrKXc7UTuEVVVRR4XG7PFTUIlaJSdeJK6QuOY6doukPQEc1GRWw4DJi9HURVTIqx58nMUbHQcDUs9NwLrtdkdY8gRzVjs2BrKG/2IxAxxcxSVjXTwDwY/3SMeAuvb7O43H2ZcIgqT1dT4gxjSfBkzbhBWE2JRY67CaGmjqnMpZPPmSJggEJIL9GOJaGNGRtyNDbmVM4N2dfh0rhhWINjoJr8aCqMrhGHCznRuZY3A5EFh0FybXW8+zuNydmPB4ac9HVGIRvaD7ELbleEmwdbX/hfEC+E+lSUTXQQu96+Q+ckb4GyDQ1k5xNrMGwg5aCABmIVjAeHlGr4InEnO95uSbm99SRcq0MLwyKmhighaGRQtDGNHQAdT1PUnqSUw3C4aaNsNPE2GJgs1jGhoHjbvPfzKykGPiHuUvsO+qVAdwbSMIZcW89Lz9YVjJZAREQVhhbT/S2tNtPIW62+Dry2laf6WYQbG3kr9bacqvqrUslkBERAKrDdW0jFNpLi16pttP1lQrPSyAoNt9u9fVyR1tBL5LidN7nJybI0X83J8RIvY6EggjlOUQVdT74ZqK0WN4dPSyjTjQszwvt+UNdB7Jcs6Tfzg4FxNK4/mtp5L+rWw+dWE5oOhFwehWPHhsLTmbDG13eI2A/KAgpvaHF6vaKehFHhs8dNSztlM9RljDgCAbX7OgHRzj4KebzNin4lTxmndw62jfxqR97dsWJZm6XytN+ha3pdTFEFYYVvrihAgxmCahq4xaQmF7o3kaZ2ZbkA8+RHcSsbHN6UmJtdR4FBLNLMMklS5hjjhY4WLgTqDY8za3S5srTnpmSCz2NeO5zQ4fIV2ihawANaGtHINAA+QINHsNsmzC6KKlYczm3dK+1s8rtXOt3cgPBoUJ3wxTYfNS4zSAcSAOp6gG9nRyNcI3OA6BxI9ZZ3K1V0lha8Fr2hzTzDgCD15FBEt1WzRocOhbIDx6i89QT6XElsbO8Q3KD4grX7zNkqqSSmxLDbeX0Fxk/toTcmPxIzO7Olw9w52VgIgrTDN+9Bly1zJqGpZpJHJDI4B3XKWi/+YAr1p96MuIzRQ4RRyyxcRnlFVMzJEyLMM+W/N2W9rkHwKn89FHJbiRsfblmY11vVcL2awAWAsByAQVpjDT/AEsw8208gfrb31SrMREEG32NJwStsLnzP/JhUn2Z+86P9hD/AAmrZIgi+88XwjEbf2Dv/ir3b9h/orhwsb5aTS36oq6lxZAbyVcb+Wk4dBYX+7IeXsyKyEsg4CrTfw0mkoLC/wB3xch7yRWYlkEE3nbHT1Qp6ygOXEMPcXw8hxGXu6Ik6XuLi+hu4flLW4Vv0pGjh4lFNQVTNJWOhkc3N1LbDMB4Ead55qzV41FHHJbiRtfblna11vlQV1JvZkrniDBKOWpeSA+olYY4Imk6uN+ZtfQ2/e5LtvXaTW7PaXtiDL/6kSsdkYaAGgADkALD5F2QcBVpv1aTTYdYX+74eXsSKzEsghW+LCZarCKpkDDJI0sflaLuLWSNc7KOpDbm3gtNhe/LDG00IJmdUNja0wMge5/EDQC0O9E6jndWcvJlJGHF4Y0PdzcGtDj63cyg7sdcA2tcXsfoXZEQEREBERAREQEREBERAREQEREBERAREQEREBERAREQEREBERAREQEREBERAREQEREBERAREQEREBERAREQEREBERAREQEREBERAREQEREBERAREQEREBERAREQEREBERAREQEREBERAREQEREBERAREQEREBERAREQEREBERAREQEREBERAREQEREBERAREQEREBERAREQEREBERB//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0"/>
            <a:ext cx="7772400" cy="685800"/>
          </a:xfrm>
        </p:spPr>
        <p:txBody>
          <a:bodyPr/>
          <a:lstStyle/>
          <a:p>
            <a:r>
              <a:rPr lang="en-US" sz="3200" dirty="0" smtClean="0"/>
              <a:t>Maintenance Grant &amp; Loan</a:t>
            </a:r>
            <a:endParaRPr lang="en-GB" dirty="0"/>
          </a:p>
        </p:txBody>
      </p:sp>
      <p:graphicFrame>
        <p:nvGraphicFramePr>
          <p:cNvPr id="8" name="Content Placeholder 7"/>
          <p:cNvGraphicFramePr>
            <a:graphicFrameLocks noGrp="1"/>
          </p:cNvGraphicFramePr>
          <p:nvPr>
            <p:ph idx="1"/>
          </p:nvPr>
        </p:nvGraphicFramePr>
        <p:xfrm>
          <a:off x="1151624" y="789552"/>
          <a:ext cx="6840759" cy="3357566"/>
        </p:xfrm>
        <a:graphic>
          <a:graphicData uri="http://schemas.openxmlformats.org/drawingml/2006/table">
            <a:tbl>
              <a:tblPr/>
              <a:tblGrid>
                <a:gridCol w="1772829"/>
                <a:gridCol w="1982882"/>
                <a:gridCol w="2004929"/>
                <a:gridCol w="1080119"/>
              </a:tblGrid>
              <a:tr h="224314">
                <a:tc gridSpan="4">
                  <a:txBody>
                    <a:bodyPr/>
                    <a:lstStyle/>
                    <a:p>
                      <a:pPr algn="ctr" fontAlgn="b"/>
                      <a:r>
                        <a:rPr lang="en-GB" sz="1400" b="0" i="0" u="none" strike="noStrike" dirty="0">
                          <a:solidFill>
                            <a:schemeClr val="bg1"/>
                          </a:solidFill>
                          <a:latin typeface="Calibri"/>
                        </a:rPr>
                        <a:t>Living away from home and studying outside London</a:t>
                      </a:r>
                    </a:p>
                  </a:txBody>
                  <a:tcPr marL="9525" marR="9525" marT="7144" marB="0" anchor="b">
                    <a:lnL>
                      <a:noFill/>
                    </a:lnL>
                    <a:lnR>
                      <a:noFill/>
                    </a:lnR>
                    <a:lnT>
                      <a:noFill/>
                    </a:lnT>
                    <a:lnB>
                      <a:noFill/>
                    </a:lnB>
                    <a:solidFill>
                      <a:schemeClr val="accent6">
                        <a:lumMod val="7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224314">
                <a:tc gridSpan="4">
                  <a:txBody>
                    <a:bodyPr/>
                    <a:lstStyle/>
                    <a:p>
                      <a:pPr algn="ctr" fontAlgn="b"/>
                      <a:r>
                        <a:rPr lang="en-GB" sz="1400" b="0" i="0" u="none" strike="noStrike" dirty="0">
                          <a:solidFill>
                            <a:schemeClr val="bg1"/>
                          </a:solidFill>
                          <a:latin typeface="Calibri"/>
                        </a:rPr>
                        <a:t>Package of support for 2013/14 </a:t>
                      </a:r>
                    </a:p>
                  </a:txBody>
                  <a:tcPr marL="9525" marR="9525" marT="7144" marB="0" anchor="b">
                    <a:lnL>
                      <a:noFill/>
                    </a:lnL>
                    <a:lnR>
                      <a:noFill/>
                    </a:lnR>
                    <a:lnT>
                      <a:noFill/>
                    </a:lnT>
                    <a:lnB>
                      <a:noFill/>
                    </a:lnB>
                    <a:solidFill>
                      <a:schemeClr val="accent6">
                        <a:lumMod val="7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r>
              <a:tr h="441484">
                <a:tc>
                  <a:txBody>
                    <a:bodyPr/>
                    <a:lstStyle/>
                    <a:p>
                      <a:pPr algn="ctr" fontAlgn="ctr"/>
                      <a:r>
                        <a:rPr lang="en-GB" sz="1400" b="0" i="0" u="none" strike="noStrike" dirty="0">
                          <a:solidFill>
                            <a:srgbClr val="000000"/>
                          </a:solidFill>
                          <a:latin typeface="Calibri"/>
                        </a:rPr>
                        <a:t>Household Income</a:t>
                      </a:r>
                    </a:p>
                  </a:txBody>
                  <a:tcPr marL="9525" marR="9525" marT="7144" marB="0" anchor="ctr">
                    <a:lnL>
                      <a:noFill/>
                    </a:lnL>
                    <a:lnR>
                      <a:noFill/>
                    </a:lnR>
                    <a:lnT>
                      <a:noFill/>
                    </a:lnT>
                    <a:lnB>
                      <a:noFill/>
                    </a:lnB>
                    <a:solidFill>
                      <a:schemeClr val="accent6">
                        <a:lumMod val="40000"/>
                        <a:lumOff val="60000"/>
                      </a:schemeClr>
                    </a:solidFill>
                  </a:tcPr>
                </a:tc>
                <a:tc>
                  <a:txBody>
                    <a:bodyPr/>
                    <a:lstStyle/>
                    <a:p>
                      <a:pPr algn="ctr" fontAlgn="ctr"/>
                      <a:r>
                        <a:rPr lang="en-GB" sz="1400" b="0" i="0" u="none" strike="noStrike" dirty="0">
                          <a:solidFill>
                            <a:srgbClr val="000000"/>
                          </a:solidFill>
                          <a:latin typeface="Calibri"/>
                        </a:rPr>
                        <a:t>Maintenance Loan </a:t>
                      </a:r>
                    </a:p>
                  </a:txBody>
                  <a:tcPr marL="9525" marR="9525" marT="7144" marB="0" anchor="ctr">
                    <a:lnL>
                      <a:noFill/>
                    </a:lnL>
                    <a:lnR>
                      <a:noFill/>
                    </a:lnR>
                    <a:lnT>
                      <a:noFill/>
                    </a:lnT>
                    <a:lnB>
                      <a:noFill/>
                    </a:lnB>
                    <a:solidFill>
                      <a:schemeClr val="accent5">
                        <a:lumMod val="75000"/>
                      </a:schemeClr>
                    </a:solidFill>
                  </a:tcPr>
                </a:tc>
                <a:tc>
                  <a:txBody>
                    <a:bodyPr/>
                    <a:lstStyle/>
                    <a:p>
                      <a:pPr algn="ctr" fontAlgn="ctr"/>
                      <a:r>
                        <a:rPr lang="en-GB" sz="1400" b="0" i="0" u="none" strike="noStrike" dirty="0">
                          <a:solidFill>
                            <a:srgbClr val="000000"/>
                          </a:solidFill>
                          <a:latin typeface="Calibri"/>
                        </a:rPr>
                        <a:t>Non repayable  Maintenance Grant</a:t>
                      </a:r>
                    </a:p>
                  </a:txBody>
                  <a:tcPr marL="9525" marR="9525" marT="7144" marB="0" anchor="ctr">
                    <a:lnL>
                      <a:noFill/>
                    </a:lnL>
                    <a:lnR>
                      <a:noFill/>
                    </a:lnR>
                    <a:lnT>
                      <a:noFill/>
                    </a:lnT>
                    <a:lnB>
                      <a:noFill/>
                    </a:lnB>
                    <a:solidFill>
                      <a:schemeClr val="accent6">
                        <a:lumMod val="40000"/>
                        <a:lumOff val="60000"/>
                      </a:schemeClr>
                    </a:solidFill>
                  </a:tcPr>
                </a:tc>
                <a:tc>
                  <a:txBody>
                    <a:bodyPr/>
                    <a:lstStyle/>
                    <a:p>
                      <a:pPr algn="ctr" fontAlgn="ctr"/>
                      <a:r>
                        <a:rPr lang="en-GB" sz="1400" b="0" i="0" u="none" strike="noStrike" dirty="0">
                          <a:solidFill>
                            <a:srgbClr val="000000"/>
                          </a:solidFill>
                          <a:latin typeface="Calibri"/>
                        </a:rPr>
                        <a:t>Total</a:t>
                      </a:r>
                    </a:p>
                  </a:txBody>
                  <a:tcPr marL="9525" marR="9525" marT="7144" marB="0" anchor="ctr">
                    <a:lnL>
                      <a:noFill/>
                    </a:lnL>
                    <a:lnR>
                      <a:noFill/>
                    </a:lnR>
                    <a:lnT>
                      <a:noFill/>
                    </a:lnT>
                    <a:lnB>
                      <a:noFill/>
                    </a:lnB>
                    <a:solidFill>
                      <a:schemeClr val="accent5">
                        <a:lumMod val="75000"/>
                      </a:schemeClr>
                    </a:solidFill>
                  </a:tcPr>
                </a:tc>
              </a:tr>
              <a:tr h="224314">
                <a:tc>
                  <a:txBody>
                    <a:bodyPr/>
                    <a:lstStyle/>
                    <a:p>
                      <a:pPr algn="l" fontAlgn="b"/>
                      <a:r>
                        <a:rPr lang="en-GB" sz="1400" b="0" i="0" u="none" strike="noStrike" dirty="0">
                          <a:solidFill>
                            <a:srgbClr val="000000"/>
                          </a:solidFill>
                          <a:latin typeface="Calibri"/>
                        </a:rPr>
                        <a:t>£25,000 or less  </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£3,823</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£3,354</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£7,177</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£30,000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£4,292</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£2,416</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£6,708</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£35,000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£4,761</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£1,478</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£6,239</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£40,000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£5,230</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£540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£5,770</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£42,600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£5,475</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a:t>
                      </a:r>
                      <a:r>
                        <a:rPr lang="en-GB" sz="1400" b="0" i="0" u="none" strike="noStrike" dirty="0" smtClean="0">
                          <a:solidFill>
                            <a:srgbClr val="000000"/>
                          </a:solidFill>
                          <a:latin typeface="Calibri"/>
                        </a:rPr>
                        <a:t>50</a:t>
                      </a:r>
                      <a:endParaRPr lang="en-GB" sz="1400" b="0" i="0" u="none" strike="noStrike" dirty="0">
                        <a:solidFill>
                          <a:srgbClr val="000000"/>
                        </a:solidFill>
                        <a:latin typeface="Calibri"/>
                      </a:endParaRP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£5,525</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£42,875</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£5,500 </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£5,500</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£45,000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£5,288</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£5,288</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£50,000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£4,788</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£4,788</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£55,000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£4,288</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£4,288</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£60,000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£3,788</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£3,788</a:t>
                      </a:r>
                    </a:p>
                  </a:txBody>
                  <a:tcPr marL="9525" marR="9525" marT="7144" marB="0" anchor="b">
                    <a:lnL>
                      <a:noFill/>
                    </a:lnL>
                    <a:lnR>
                      <a:noFill/>
                    </a:lnR>
                    <a:lnT>
                      <a:noFill/>
                    </a:lnT>
                    <a:lnB>
                      <a:noFill/>
                    </a:lnB>
                    <a:solidFill>
                      <a:schemeClr val="accent5"/>
                    </a:solidFill>
                  </a:tcPr>
                </a:tc>
              </a:tr>
              <a:tr h="224314">
                <a:tc>
                  <a:txBody>
                    <a:bodyPr/>
                    <a:lstStyle/>
                    <a:p>
                      <a:pPr algn="l" fontAlgn="b"/>
                      <a:r>
                        <a:rPr lang="en-GB" sz="1400" b="0" i="0" u="none" strike="noStrike" dirty="0">
                          <a:solidFill>
                            <a:srgbClr val="000000"/>
                          </a:solidFill>
                          <a:latin typeface="Calibri"/>
                        </a:rPr>
                        <a:t>Over £62,125  </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£3,575</a:t>
                      </a:r>
                    </a:p>
                  </a:txBody>
                  <a:tcPr marL="9525" marR="9525" marT="7144" marB="0" anchor="b">
                    <a:lnL>
                      <a:noFill/>
                    </a:lnL>
                    <a:lnR>
                      <a:noFill/>
                    </a:lnR>
                    <a:lnT>
                      <a:noFill/>
                    </a:lnT>
                    <a:lnB>
                      <a:noFill/>
                    </a:lnB>
                    <a:solidFill>
                      <a:schemeClr val="accent5"/>
                    </a:solidFill>
                  </a:tcPr>
                </a:tc>
                <a:tc>
                  <a:txBody>
                    <a:bodyPr/>
                    <a:lstStyle/>
                    <a:p>
                      <a:pPr algn="ctr" fontAlgn="b"/>
                      <a:r>
                        <a:rPr lang="en-GB" sz="1400" b="0" i="0" u="none" strike="noStrike" dirty="0">
                          <a:solidFill>
                            <a:srgbClr val="000000"/>
                          </a:solidFill>
                          <a:latin typeface="Calibri"/>
                        </a:rPr>
                        <a:t>£0</a:t>
                      </a:r>
                    </a:p>
                  </a:txBody>
                  <a:tcPr marL="9525" marR="9525" marT="7144" marB="0" anchor="b">
                    <a:lnL>
                      <a:noFill/>
                    </a:lnL>
                    <a:lnR>
                      <a:noFill/>
                    </a:lnR>
                    <a:lnT>
                      <a:noFill/>
                    </a:lnT>
                    <a:lnB>
                      <a:noFill/>
                    </a:lnB>
                    <a:solidFill>
                      <a:schemeClr val="accent6">
                        <a:lumMod val="20000"/>
                        <a:lumOff val="80000"/>
                      </a:schemeClr>
                    </a:solidFill>
                  </a:tcPr>
                </a:tc>
                <a:tc>
                  <a:txBody>
                    <a:bodyPr/>
                    <a:lstStyle/>
                    <a:p>
                      <a:pPr algn="ctr" fontAlgn="b"/>
                      <a:r>
                        <a:rPr lang="en-GB" sz="1400" b="0" i="0" u="none" strike="noStrike" dirty="0">
                          <a:solidFill>
                            <a:srgbClr val="000000"/>
                          </a:solidFill>
                          <a:latin typeface="Calibri"/>
                        </a:rPr>
                        <a:t>£3,575</a:t>
                      </a:r>
                    </a:p>
                  </a:txBody>
                  <a:tcPr marL="9525" marR="9525" marT="7144" marB="0" anchor="b">
                    <a:lnL>
                      <a:noFill/>
                    </a:lnL>
                    <a:lnR>
                      <a:noFill/>
                    </a:lnR>
                    <a:lnT>
                      <a:noFill/>
                    </a:lnT>
                    <a:lnB>
                      <a:noFill/>
                    </a:lnB>
                    <a:solidFill>
                      <a:schemeClr val="accent5"/>
                    </a:solidFill>
                  </a:tcPr>
                </a:tc>
              </a:tr>
            </a:tbl>
          </a:graphicData>
        </a:graphic>
      </p:graphicFrame>
      <p:sp>
        <p:nvSpPr>
          <p:cNvPr id="9" name="TextBox 8"/>
          <p:cNvSpPr txBox="1"/>
          <p:nvPr/>
        </p:nvSpPr>
        <p:spPr>
          <a:xfrm>
            <a:off x="971601" y="4245936"/>
            <a:ext cx="7200800" cy="707886"/>
          </a:xfrm>
          <a:prstGeom prst="rect">
            <a:avLst/>
          </a:prstGeom>
          <a:noFill/>
        </p:spPr>
        <p:txBody>
          <a:bodyPr wrap="square" rtlCol="0">
            <a:spAutoFit/>
          </a:bodyPr>
          <a:lstStyle/>
          <a:p>
            <a:r>
              <a:rPr lang="en-GB" sz="2000" dirty="0" smtClean="0">
                <a:latin typeface="+mn-lt"/>
              </a:rPr>
              <a:t>For more information on student finances please talk to the Student Support team in the </a:t>
            </a:r>
            <a:r>
              <a:rPr lang="en-GB" sz="2000" dirty="0" err="1" smtClean="0">
                <a:latin typeface="+mn-lt"/>
              </a:rPr>
              <a:t>Mountford</a:t>
            </a:r>
            <a:r>
              <a:rPr lang="en-GB" sz="2000" dirty="0" smtClean="0">
                <a:latin typeface="+mn-lt"/>
              </a:rPr>
              <a:t> Hall (</a:t>
            </a:r>
            <a:r>
              <a:rPr lang="en-GB" sz="2000" dirty="0" err="1" smtClean="0">
                <a:latin typeface="+mn-lt"/>
              </a:rPr>
              <a:t>Blgd</a:t>
            </a:r>
            <a:r>
              <a:rPr lang="en-GB" sz="2000" dirty="0" smtClean="0">
                <a:latin typeface="+mn-lt"/>
              </a:rPr>
              <a:t> 501)</a:t>
            </a: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03 Y1.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59973" y="467591"/>
            <a:ext cx="4145972" cy="4312228"/>
          </a:xfrm>
          <a:prstGeom prst="rect">
            <a:avLst/>
          </a:prstGeom>
        </p:spPr>
      </p:pic>
      <p:pic>
        <p:nvPicPr>
          <p:cNvPr id="6" name="Picture 5" descr="Legen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248" y="1988343"/>
            <a:ext cx="2000250" cy="1555750"/>
          </a:xfrm>
          <a:prstGeom prst="rect">
            <a:avLst/>
          </a:prstGeom>
        </p:spPr>
      </p:pic>
    </p:spTree>
    <p:extLst>
      <p:ext uri="{BB962C8B-B14F-4D97-AF65-F5344CB8AC3E}">
        <p14:creationId xmlns:p14="http://schemas.microsoft.com/office/powerpoint/2010/main" val="38475941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03 Y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85244" y="987574"/>
            <a:ext cx="3605646" cy="4114800"/>
          </a:xfrm>
          <a:prstGeom prst="rect">
            <a:avLst/>
          </a:prstGeom>
        </p:spPr>
      </p:pic>
      <p:pic>
        <p:nvPicPr>
          <p:cNvPr id="5" name="Picture 4" descr="Legen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248" y="1988343"/>
            <a:ext cx="2000250" cy="1555750"/>
          </a:xfrm>
          <a:prstGeom prst="rect">
            <a:avLst/>
          </a:prstGeom>
        </p:spPr>
      </p:pic>
    </p:spTree>
    <p:extLst>
      <p:ext uri="{BB962C8B-B14F-4D97-AF65-F5344CB8AC3E}">
        <p14:creationId xmlns:p14="http://schemas.microsoft.com/office/powerpoint/2010/main" val="3491630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521 Y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63688" y="843558"/>
            <a:ext cx="3693226" cy="4286992"/>
          </a:xfrm>
          <a:prstGeom prst="rect">
            <a:avLst/>
          </a:prstGeom>
        </p:spPr>
      </p:pic>
      <p:pic>
        <p:nvPicPr>
          <p:cNvPr id="5" name="Picture 4" descr="Legen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248" y="1988343"/>
            <a:ext cx="2000250" cy="1555750"/>
          </a:xfrm>
          <a:prstGeom prst="rect">
            <a:avLst/>
          </a:prstGeom>
        </p:spPr>
      </p:pic>
    </p:spTree>
    <p:extLst>
      <p:ext uri="{BB962C8B-B14F-4D97-AF65-F5344CB8AC3E}">
        <p14:creationId xmlns:p14="http://schemas.microsoft.com/office/powerpoint/2010/main" val="2952829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50 Y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7704" y="580392"/>
            <a:ext cx="3705102" cy="4168239"/>
          </a:xfrm>
          <a:prstGeom prst="rect">
            <a:avLst/>
          </a:prstGeom>
        </p:spPr>
      </p:pic>
      <p:pic>
        <p:nvPicPr>
          <p:cNvPr id="5" name="Picture 4" descr="Legen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248" y="1988343"/>
            <a:ext cx="1714500" cy="1333500"/>
          </a:xfrm>
          <a:prstGeom prst="rect">
            <a:avLst/>
          </a:prstGeom>
        </p:spPr>
      </p:pic>
    </p:spTree>
    <p:extLst>
      <p:ext uri="{BB962C8B-B14F-4D97-AF65-F5344CB8AC3E}">
        <p14:creationId xmlns:p14="http://schemas.microsoft.com/office/powerpoint/2010/main" val="18370701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90 Y2.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7704" y="535131"/>
            <a:ext cx="3515097" cy="4073237"/>
          </a:xfrm>
          <a:prstGeom prst="rect">
            <a:avLst/>
          </a:prstGeom>
        </p:spPr>
      </p:pic>
      <p:pic>
        <p:nvPicPr>
          <p:cNvPr id="5" name="Picture 4" descr="Legen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248" y="1988343"/>
            <a:ext cx="2000250" cy="1555750"/>
          </a:xfrm>
          <a:prstGeom prst="rect">
            <a:avLst/>
          </a:prstGeom>
        </p:spPr>
      </p:pic>
    </p:spTree>
    <p:extLst>
      <p:ext uri="{BB962C8B-B14F-4D97-AF65-F5344CB8AC3E}">
        <p14:creationId xmlns:p14="http://schemas.microsoft.com/office/powerpoint/2010/main" val="36781262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300 Y3.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8700" y="51470"/>
            <a:ext cx="4572000" cy="5080000"/>
          </a:xfrm>
          <a:prstGeom prst="rect">
            <a:avLst/>
          </a:prstGeom>
        </p:spPr>
      </p:pic>
      <p:pic>
        <p:nvPicPr>
          <p:cNvPr id="7" name="Picture 6" descr="Legen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248" y="1988343"/>
            <a:ext cx="2000250" cy="1555750"/>
          </a:xfrm>
          <a:prstGeom prst="rect">
            <a:avLst/>
          </a:prstGeom>
        </p:spPr>
      </p:pic>
    </p:spTree>
    <p:extLst>
      <p:ext uri="{BB962C8B-B14F-4D97-AF65-F5344CB8AC3E}">
        <p14:creationId xmlns:p14="http://schemas.microsoft.com/office/powerpoint/2010/main" val="19172624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03 Y3.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1640" y="133350"/>
            <a:ext cx="4572000" cy="4876800"/>
          </a:xfrm>
          <a:prstGeom prst="rect">
            <a:avLst/>
          </a:prstGeom>
        </p:spPr>
      </p:pic>
      <p:pic>
        <p:nvPicPr>
          <p:cNvPr id="4" name="Picture 3" descr="Legen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248" y="1988343"/>
            <a:ext cx="2000250" cy="1555750"/>
          </a:xfrm>
          <a:prstGeom prst="rect">
            <a:avLst/>
          </a:prstGeom>
        </p:spPr>
      </p:pic>
    </p:spTree>
    <p:extLst>
      <p:ext uri="{BB962C8B-B14F-4D97-AF65-F5344CB8AC3E}">
        <p14:creationId xmlns:p14="http://schemas.microsoft.com/office/powerpoint/2010/main" val="21998367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03 Y4.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3648" y="218"/>
            <a:ext cx="4343400" cy="5163820"/>
          </a:xfrm>
          <a:prstGeom prst="rect">
            <a:avLst/>
          </a:prstGeom>
        </p:spPr>
      </p:pic>
      <p:pic>
        <p:nvPicPr>
          <p:cNvPr id="4" name="Picture 3" descr="Legen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4248" y="1988343"/>
            <a:ext cx="2000250" cy="1555750"/>
          </a:xfrm>
          <a:prstGeom prst="rect">
            <a:avLst/>
          </a:prstGeom>
        </p:spPr>
      </p:pic>
    </p:spTree>
    <p:extLst>
      <p:ext uri="{BB962C8B-B14F-4D97-AF65-F5344CB8AC3E}">
        <p14:creationId xmlns:p14="http://schemas.microsoft.com/office/powerpoint/2010/main" val="29055170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8" name="Picture 4" descr="atlasdet"/>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5514023" cy="4260533"/>
          </a:xfrm>
          <a:prstGeom prst="rect">
            <a:avLst/>
          </a:prstGeom>
          <a:noFill/>
        </p:spPr>
      </p:pic>
      <p:pic>
        <p:nvPicPr>
          <p:cNvPr id="226309" name="Picture 5" descr="Slide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1678" y="2743200"/>
            <a:ext cx="3200400" cy="2400300"/>
          </a:xfrm>
          <a:prstGeom prst="rect">
            <a:avLst/>
          </a:prstGeom>
          <a:noFill/>
        </p:spPr>
      </p:pic>
      <p:sp>
        <p:nvSpPr>
          <p:cNvPr id="226310" name="Text Box 6"/>
          <p:cNvSpPr txBox="1">
            <a:spLocks noChangeArrowheads="1"/>
          </p:cNvSpPr>
          <p:nvPr/>
        </p:nvSpPr>
        <p:spPr bwMode="auto">
          <a:xfrm>
            <a:off x="5580112" y="1227406"/>
            <a:ext cx="3563887" cy="1200328"/>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n-GB" dirty="0">
                <a:effectLst>
                  <a:outerShdw blurRad="50800" dist="50800" dir="5400000" algn="ctr" rotWithShape="0">
                    <a:schemeClr val="bg1"/>
                  </a:outerShdw>
                </a:effectLst>
                <a:latin typeface="+mn-lt"/>
              </a:rPr>
              <a:t>End Cap constructed in </a:t>
            </a:r>
            <a:r>
              <a:rPr lang="en-GB" dirty="0" smtClean="0">
                <a:effectLst>
                  <a:outerShdw blurRad="50800" dist="50800" dir="5400000" algn="ctr" rotWithShape="0">
                    <a:schemeClr val="bg1"/>
                  </a:outerShdw>
                </a:effectLst>
                <a:latin typeface="+mn-lt"/>
              </a:rPr>
              <a:t>Liverpool Semiconductor </a:t>
            </a:r>
            <a:r>
              <a:rPr lang="en-GB" dirty="0">
                <a:effectLst>
                  <a:outerShdw blurRad="50800" dist="50800" dir="5400000" algn="ctr" rotWithShape="0">
                    <a:schemeClr val="bg1"/>
                  </a:outerShdw>
                </a:effectLst>
                <a:latin typeface="+mn-lt"/>
              </a:rPr>
              <a:t>Detector Centre</a:t>
            </a:r>
          </a:p>
        </p:txBody>
      </p:sp>
      <p:cxnSp>
        <p:nvCxnSpPr>
          <p:cNvPr id="3" name="Straight Arrow Connector 2"/>
          <p:cNvCxnSpPr>
            <a:stCxn id="226310" idx="1"/>
          </p:cNvCxnSpPr>
          <p:nvPr/>
        </p:nvCxnSpPr>
        <p:spPr bwMode="auto">
          <a:xfrm flipH="1">
            <a:off x="3203848" y="1827570"/>
            <a:ext cx="2376264" cy="283641"/>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55576" y="3795886"/>
            <a:ext cx="7772400" cy="1021556"/>
          </a:xfrm>
        </p:spPr>
        <p:txBody>
          <a:bodyPr/>
          <a:lstStyle/>
          <a:p>
            <a:pPr algn="ctr"/>
            <a:r>
              <a:rPr lang="en-GB" cap="none" dirty="0" smtClean="0"/>
              <a:t>Department of Physics</a:t>
            </a:r>
            <a:endParaRPr lang="en-GB" cap="none"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80" y="476843"/>
            <a:ext cx="9048841" cy="4189815"/>
          </a:xfrm>
          <a:prstGeom prst="rect">
            <a:avLst/>
          </a:prstGeom>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51520" y="2931790"/>
            <a:ext cx="8892480" cy="2211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GB" sz="2000" b="0" i="0" u="none" strike="noStrike" kern="0" cap="none" spc="0" normalizeH="0" baseline="0" noProof="0" dirty="0" smtClean="0">
                <a:ln>
                  <a:noFill/>
                </a:ln>
                <a:solidFill>
                  <a:schemeClr val="tx1"/>
                </a:solidFill>
                <a:effectLst/>
                <a:uLnTx/>
                <a:uFillTx/>
                <a:latin typeface="+mn-lt"/>
                <a:ea typeface="+mn-ea"/>
                <a:cs typeface="+mn-cs"/>
              </a:rPr>
              <a:t>National test of teaching quality.</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GB" sz="2000" b="0" i="0" u="none" strike="noStrike" kern="0" cap="none" spc="0" normalizeH="0" baseline="0" noProof="0" dirty="0" smtClean="0">
                <a:ln>
                  <a:noFill/>
                </a:ln>
                <a:solidFill>
                  <a:schemeClr val="tx1"/>
                </a:solidFill>
                <a:effectLst/>
                <a:uLnTx/>
                <a:uFillTx/>
                <a:latin typeface="+mn-lt"/>
                <a:ea typeface="+mn-ea"/>
                <a:cs typeface="+mn-cs"/>
              </a:rPr>
              <a:t>Panel assesses student experience.</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GB" sz="2000" b="0" i="0" u="none" strike="noStrike" kern="0" cap="none" spc="0" normalizeH="0" baseline="0" noProof="0" dirty="0" smtClean="0">
                <a:ln>
                  <a:noFill/>
                </a:ln>
                <a:solidFill>
                  <a:schemeClr val="tx1"/>
                </a:solidFill>
                <a:effectLst/>
                <a:uLnTx/>
                <a:uFillTx/>
                <a:latin typeface="+mn-lt"/>
                <a:ea typeface="+mn-ea"/>
                <a:cs typeface="+mn-cs"/>
              </a:rPr>
              <a:t>One of the few physics departments to obtain:</a:t>
            </a:r>
            <a:r>
              <a:rPr kumimoji="0" lang="en-GB" sz="2000" b="0" i="0" u="none" strike="noStrike" kern="0" cap="none" spc="0" normalizeH="0" noProof="0" dirty="0" smtClean="0">
                <a:ln>
                  <a:noFill/>
                </a:ln>
                <a:solidFill>
                  <a:schemeClr val="tx1"/>
                </a:solidFill>
                <a:effectLst/>
                <a:uLnTx/>
                <a:uFillTx/>
                <a:latin typeface="+mn-lt"/>
                <a:ea typeface="+mn-ea"/>
                <a:cs typeface="+mn-cs"/>
              </a:rPr>
              <a:t>   </a:t>
            </a:r>
            <a:r>
              <a:rPr kumimoji="0" lang="en-GB" sz="2000" b="1" i="0" u="none" strike="noStrike" kern="0" cap="none" spc="0" normalizeH="0" baseline="0" noProof="0" dirty="0" smtClean="0">
                <a:ln>
                  <a:noFill/>
                </a:ln>
                <a:solidFill>
                  <a:schemeClr val="accent6">
                    <a:lumMod val="60000"/>
                    <a:lumOff val="40000"/>
                  </a:schemeClr>
                </a:solidFill>
                <a:effectLst/>
                <a:uLnTx/>
                <a:uFillTx/>
                <a:latin typeface="+mn-lt"/>
                <a:ea typeface="+mn-ea"/>
                <a:cs typeface="+mn-cs"/>
              </a:rPr>
              <a:t>24/24</a:t>
            </a:r>
          </a:p>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defRPr/>
            </a:pPr>
            <a:r>
              <a:rPr kumimoji="0" lang="en-GB" sz="2000" b="0" i="0" u="none" strike="noStrike" kern="0" cap="none" spc="0" normalizeH="0" baseline="0" noProof="0" dirty="0" smtClean="0">
                <a:ln>
                  <a:noFill/>
                </a:ln>
                <a:solidFill>
                  <a:schemeClr val="tx1"/>
                </a:solidFill>
                <a:effectLst/>
                <a:uLnTx/>
                <a:uFillTx/>
                <a:latin typeface="+mn-lt"/>
                <a:ea typeface="+mn-ea"/>
                <a:cs typeface="+mn-cs"/>
              </a:rPr>
              <a:t>One of the even fewer departments to get top rating for </a:t>
            </a:r>
            <a:r>
              <a:rPr kumimoji="0" lang="en-GB" sz="2000" b="1" i="0" u="sng" strike="noStrike" kern="0" cap="none" spc="0" normalizeH="0" baseline="0" noProof="0" dirty="0" smtClean="0">
                <a:ln>
                  <a:noFill/>
                </a:ln>
                <a:solidFill>
                  <a:schemeClr val="accent6">
                    <a:lumMod val="60000"/>
                    <a:lumOff val="40000"/>
                  </a:schemeClr>
                </a:solidFill>
                <a:effectLst/>
                <a:uLnTx/>
                <a:uFillTx/>
                <a:latin typeface="+mn-lt"/>
                <a:ea typeface="+mn-ea"/>
                <a:cs typeface="+mn-cs"/>
              </a:rPr>
              <a:t>teaching</a:t>
            </a:r>
            <a:r>
              <a:rPr kumimoji="0" lang="en-GB" sz="2000" b="0" i="0" u="none" strike="noStrike" kern="0" cap="none" spc="0" normalizeH="0" baseline="0" noProof="0" dirty="0" smtClean="0">
                <a:ln>
                  <a:noFill/>
                </a:ln>
                <a:solidFill>
                  <a:schemeClr val="tx1"/>
                </a:solidFill>
                <a:effectLst/>
                <a:uLnTx/>
                <a:uFillTx/>
                <a:latin typeface="+mn-lt"/>
                <a:ea typeface="+mn-ea"/>
                <a:cs typeface="+mn-cs"/>
              </a:rPr>
              <a:t> and </a:t>
            </a:r>
            <a:r>
              <a:rPr kumimoji="0" lang="en-GB" sz="2000" b="1" i="0" u="sng" strike="noStrike" kern="0" cap="none" spc="0" normalizeH="0" baseline="0" noProof="0" dirty="0" smtClean="0">
                <a:ln>
                  <a:noFill/>
                </a:ln>
                <a:solidFill>
                  <a:schemeClr val="accent6">
                    <a:lumMod val="60000"/>
                    <a:lumOff val="40000"/>
                  </a:schemeClr>
                </a:solidFill>
                <a:effectLst/>
                <a:uLnTx/>
                <a:uFillTx/>
                <a:latin typeface="+mn-lt"/>
                <a:ea typeface="+mn-ea"/>
                <a:cs typeface="+mn-cs"/>
              </a:rPr>
              <a:t>research</a:t>
            </a:r>
            <a:r>
              <a:rPr kumimoji="0" lang="en-GB" sz="2000" b="0" i="0" u="none" strike="noStrike" kern="0" cap="none" spc="0" normalizeH="0" baseline="0" noProof="0" dirty="0" smtClean="0">
                <a:ln>
                  <a:noFill/>
                </a:ln>
                <a:solidFill>
                  <a:schemeClr val="tx1"/>
                </a:solidFill>
                <a:effectLst/>
                <a:uLnTx/>
                <a:uFillTx/>
                <a:latin typeface="+mn-lt"/>
                <a:ea typeface="+mn-ea"/>
                <a:cs typeface="+mn-cs"/>
              </a:rPr>
              <a:t>. In the last </a:t>
            </a:r>
            <a:r>
              <a:rPr kumimoji="0" lang="en-GB" sz="2000" b="0" i="0" u="none" strike="noStrike" kern="0" cap="none" spc="0" normalizeH="0" baseline="0" noProof="0" dirty="0" smtClean="0">
                <a:ln>
                  <a:noFill/>
                </a:ln>
                <a:solidFill>
                  <a:schemeClr val="accent6">
                    <a:lumMod val="75000"/>
                  </a:schemeClr>
                </a:solidFill>
                <a:effectLst/>
                <a:uLnTx/>
                <a:uFillTx/>
                <a:latin typeface="+mn-lt"/>
                <a:ea typeface="+mn-ea"/>
                <a:cs typeface="+mn-cs"/>
              </a:rPr>
              <a:t>National Student</a:t>
            </a:r>
            <a:r>
              <a:rPr kumimoji="0" lang="en-GB" sz="2000" b="0" i="0" u="none" strike="noStrike" kern="0" cap="none" spc="0" normalizeH="0" noProof="0" dirty="0" smtClean="0">
                <a:ln>
                  <a:noFill/>
                </a:ln>
                <a:solidFill>
                  <a:schemeClr val="accent6">
                    <a:lumMod val="75000"/>
                  </a:schemeClr>
                </a:solidFill>
                <a:effectLst/>
                <a:uLnTx/>
                <a:uFillTx/>
                <a:latin typeface="+mn-lt"/>
                <a:ea typeface="+mn-ea"/>
                <a:cs typeface="+mn-cs"/>
              </a:rPr>
              <a:t> Survey 98%</a:t>
            </a:r>
            <a:r>
              <a:rPr kumimoji="0" lang="en-GB" sz="2000" b="0" i="0" u="none" strike="noStrike" kern="0" cap="none" spc="0" normalizeH="0" noProof="0" dirty="0" smtClean="0">
                <a:ln>
                  <a:noFill/>
                </a:ln>
                <a:solidFill>
                  <a:schemeClr val="tx1"/>
                </a:solidFill>
                <a:effectLst/>
                <a:uLnTx/>
                <a:uFillTx/>
                <a:latin typeface="+mn-lt"/>
                <a:ea typeface="+mn-ea"/>
                <a:cs typeface="+mn-cs"/>
              </a:rPr>
              <a:t> of the students were satisfied or very satisfied with their course.</a:t>
            </a:r>
            <a:endParaRPr kumimoji="0" lang="en-GB" sz="2000" b="0" i="0" u="none" strike="noStrike" kern="0" cap="none" spc="0" normalizeH="0" baseline="0" noProof="0" dirty="0" smtClean="0">
              <a:ln>
                <a:noFill/>
              </a:ln>
              <a:solidFill>
                <a:schemeClr val="tx1"/>
              </a:solidFill>
              <a:effectLst/>
              <a:uLnTx/>
              <a:uFillTx/>
              <a:latin typeface="+mn-lt"/>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1669395529"/>
              </p:ext>
            </p:extLst>
          </p:nvPr>
        </p:nvGraphicFramePr>
        <p:xfrm>
          <a:off x="1043608" y="886203"/>
          <a:ext cx="7167570" cy="1973580"/>
        </p:xfrm>
        <a:graphic>
          <a:graphicData uri="http://schemas.openxmlformats.org/drawingml/2006/table">
            <a:tbl>
              <a:tblPr firstRow="1" bandRow="1">
                <a:tableStyleId>{93296810-A885-4BE3-A3E7-6D5BEEA58F35}</a:tableStyleId>
              </a:tblPr>
              <a:tblGrid>
                <a:gridCol w="5214974"/>
                <a:gridCol w="1952596"/>
              </a:tblGrid>
              <a:tr h="251460">
                <a:tc>
                  <a:txBody>
                    <a:bodyPr/>
                    <a:lstStyle/>
                    <a:p>
                      <a:r>
                        <a:rPr lang="en-GB" sz="1400" dirty="0" smtClean="0"/>
                        <a:t>Aspects of Provision</a:t>
                      </a:r>
                      <a:endParaRPr lang="en-GB" sz="1400" dirty="0"/>
                    </a:p>
                  </a:txBody>
                  <a:tcPr marT="34290" marB="34290"/>
                </a:tc>
                <a:tc>
                  <a:txBody>
                    <a:bodyPr/>
                    <a:lstStyle/>
                    <a:p>
                      <a:pPr algn="ctr"/>
                      <a:r>
                        <a:rPr lang="en-GB" sz="1400" dirty="0" smtClean="0"/>
                        <a:t>Grade (out</a:t>
                      </a:r>
                      <a:r>
                        <a:rPr lang="en-GB" sz="1400" baseline="0" dirty="0" smtClean="0"/>
                        <a:t> of 4)</a:t>
                      </a:r>
                      <a:endParaRPr lang="en-GB" sz="1400" dirty="0"/>
                    </a:p>
                  </a:txBody>
                  <a:tcPr marT="34290" marB="34290"/>
                </a:tc>
              </a:tr>
              <a:tr h="2514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cap="none" normalizeH="0" baseline="0" dirty="0" smtClean="0">
                          <a:ln>
                            <a:noFill/>
                          </a:ln>
                          <a:effectLst/>
                        </a:rPr>
                        <a:t>Curriculum Design, Content and </a:t>
                      </a:r>
                      <a:r>
                        <a:rPr kumimoji="0" lang="en-GB" sz="1400" u="none" strike="noStrike" cap="none" normalizeH="0" baseline="0" noProof="0" dirty="0" smtClean="0">
                          <a:ln>
                            <a:noFill/>
                          </a:ln>
                          <a:effectLst/>
                        </a:rPr>
                        <a:t>Organisation</a:t>
                      </a:r>
                      <a:endParaRPr kumimoji="0" lang="en-GB" sz="1000" b="0" i="0" u="none" strike="noStrike" cap="none" normalizeH="0" baseline="0" noProof="0" dirty="0" smtClean="0">
                        <a:ln>
                          <a:noFill/>
                        </a:ln>
                        <a:solidFill>
                          <a:schemeClr val="bg1"/>
                        </a:solidFill>
                        <a:effectLst/>
                        <a:latin typeface="+mn-lt"/>
                      </a:endParaRPr>
                    </a:p>
                  </a:txBody>
                  <a:tcPr marT="34290" marB="34290"/>
                </a:tc>
                <a:tc>
                  <a:txBody>
                    <a:bodyPr/>
                    <a:lstStyle/>
                    <a:p>
                      <a:pPr algn="ctr"/>
                      <a:r>
                        <a:rPr lang="en-GB" sz="1400" dirty="0" smtClean="0"/>
                        <a:t>4</a:t>
                      </a:r>
                      <a:endParaRPr lang="en-GB" sz="1400" dirty="0"/>
                    </a:p>
                  </a:txBody>
                  <a:tcPr marT="34290" marB="34290"/>
                </a:tc>
              </a:tr>
              <a:tr h="2514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cap="none" normalizeH="0" baseline="0" dirty="0" smtClean="0">
                          <a:ln>
                            <a:noFill/>
                          </a:ln>
                          <a:effectLst/>
                        </a:rPr>
                        <a:t>Teaching, Learning and Assessment</a:t>
                      </a:r>
                      <a:endParaRPr kumimoji="0" lang="en-US" sz="1000" b="0" i="0" u="none" strike="noStrike" cap="none" normalizeH="0" baseline="0" dirty="0" smtClean="0">
                        <a:ln>
                          <a:noFill/>
                        </a:ln>
                        <a:solidFill>
                          <a:schemeClr val="bg1"/>
                        </a:solidFill>
                        <a:effectLst/>
                        <a:latin typeface="+mn-lt"/>
                      </a:endParaRPr>
                    </a:p>
                  </a:txBody>
                  <a:tcPr marT="34290" marB="34290"/>
                </a:tc>
                <a:tc>
                  <a:txBody>
                    <a:bodyPr/>
                    <a:lstStyle/>
                    <a:p>
                      <a:pPr algn="ctr"/>
                      <a:r>
                        <a:rPr lang="en-GB" sz="1400" dirty="0" smtClean="0"/>
                        <a:t>4</a:t>
                      </a:r>
                      <a:endParaRPr lang="en-GB" sz="1400" dirty="0"/>
                    </a:p>
                  </a:txBody>
                  <a:tcPr marT="34290" marB="34290"/>
                </a:tc>
              </a:tr>
              <a:tr h="2514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cap="none" normalizeH="0" baseline="0" dirty="0" smtClean="0">
                          <a:ln>
                            <a:noFill/>
                          </a:ln>
                          <a:effectLst/>
                        </a:rPr>
                        <a:t>Student Progression and Achievement</a:t>
                      </a:r>
                      <a:endParaRPr kumimoji="0" lang="en-US" sz="1000" b="0" i="0" u="none" strike="noStrike" cap="none" normalizeH="0" baseline="0" dirty="0" smtClean="0">
                        <a:ln>
                          <a:noFill/>
                        </a:ln>
                        <a:solidFill>
                          <a:schemeClr val="bg1"/>
                        </a:solidFill>
                        <a:effectLst/>
                        <a:latin typeface="+mn-lt"/>
                      </a:endParaRPr>
                    </a:p>
                  </a:txBody>
                  <a:tcPr marT="34290" marB="34290"/>
                </a:tc>
                <a:tc>
                  <a:txBody>
                    <a:bodyPr/>
                    <a:lstStyle/>
                    <a:p>
                      <a:pPr algn="ctr"/>
                      <a:r>
                        <a:rPr lang="en-GB" sz="1400" dirty="0" smtClean="0"/>
                        <a:t>4</a:t>
                      </a:r>
                      <a:endParaRPr lang="en-GB" sz="1400" dirty="0"/>
                    </a:p>
                  </a:txBody>
                  <a:tcPr marT="34290" marB="34290"/>
                </a:tc>
              </a:tr>
              <a:tr h="2514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cap="none" normalizeH="0" baseline="0" dirty="0" smtClean="0">
                          <a:ln>
                            <a:noFill/>
                          </a:ln>
                          <a:effectLst/>
                        </a:rPr>
                        <a:t>Student Support and Guidance</a:t>
                      </a:r>
                      <a:endParaRPr kumimoji="0" lang="en-US" sz="1000" b="0" i="0" u="none" strike="noStrike" cap="none" normalizeH="0" baseline="0" dirty="0" smtClean="0">
                        <a:ln>
                          <a:noFill/>
                        </a:ln>
                        <a:solidFill>
                          <a:schemeClr val="bg1"/>
                        </a:solidFill>
                        <a:effectLst/>
                        <a:latin typeface="+mn-lt"/>
                      </a:endParaRPr>
                    </a:p>
                  </a:txBody>
                  <a:tcPr marT="34290" marB="34290"/>
                </a:tc>
                <a:tc>
                  <a:txBody>
                    <a:bodyPr/>
                    <a:lstStyle/>
                    <a:p>
                      <a:pPr algn="ctr"/>
                      <a:r>
                        <a:rPr lang="en-GB" sz="1400" dirty="0" smtClean="0"/>
                        <a:t>4</a:t>
                      </a:r>
                      <a:endParaRPr lang="en-GB" sz="1400" dirty="0"/>
                    </a:p>
                  </a:txBody>
                  <a:tcPr marT="34290" marB="34290"/>
                </a:tc>
              </a:tr>
              <a:tr h="2514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cap="none" normalizeH="0" baseline="0" dirty="0" smtClean="0">
                          <a:ln>
                            <a:noFill/>
                          </a:ln>
                          <a:effectLst/>
                        </a:rPr>
                        <a:t>Learning Resources</a:t>
                      </a:r>
                      <a:endParaRPr kumimoji="0" lang="en-US" sz="1000" b="0" i="0" u="none" strike="noStrike" cap="none" normalizeH="0" baseline="0" dirty="0" smtClean="0">
                        <a:ln>
                          <a:noFill/>
                        </a:ln>
                        <a:solidFill>
                          <a:schemeClr val="bg1"/>
                        </a:solidFill>
                        <a:effectLst/>
                        <a:latin typeface="+mn-lt"/>
                      </a:endParaRPr>
                    </a:p>
                  </a:txBody>
                  <a:tcPr marT="34290" marB="34290"/>
                </a:tc>
                <a:tc>
                  <a:txBody>
                    <a:bodyPr/>
                    <a:lstStyle/>
                    <a:p>
                      <a:pPr algn="ctr"/>
                      <a:r>
                        <a:rPr lang="en-GB" sz="1400" dirty="0" smtClean="0"/>
                        <a:t>4</a:t>
                      </a:r>
                      <a:endParaRPr lang="en-GB" sz="1400" dirty="0"/>
                    </a:p>
                  </a:txBody>
                  <a:tcPr marT="34290" marB="34290"/>
                </a:tc>
              </a:tr>
              <a:tr h="2514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cap="none" normalizeH="0" baseline="0" dirty="0" smtClean="0">
                          <a:ln>
                            <a:noFill/>
                          </a:ln>
                          <a:effectLst/>
                        </a:rPr>
                        <a:t>Quality Management and Enhancement</a:t>
                      </a:r>
                      <a:endParaRPr kumimoji="0" lang="en-US" sz="1000" b="0" i="0" u="none" strike="noStrike" cap="none" normalizeH="0" baseline="0" dirty="0" smtClean="0">
                        <a:ln>
                          <a:noFill/>
                        </a:ln>
                        <a:solidFill>
                          <a:schemeClr val="bg1"/>
                        </a:solidFill>
                        <a:effectLst/>
                        <a:latin typeface="+mn-lt"/>
                      </a:endParaRPr>
                    </a:p>
                  </a:txBody>
                  <a:tcPr marT="34290" marB="34290"/>
                </a:tc>
                <a:tc>
                  <a:txBody>
                    <a:bodyPr/>
                    <a:lstStyle/>
                    <a:p>
                      <a:pPr algn="ctr"/>
                      <a:r>
                        <a:rPr lang="en-GB" sz="1400" dirty="0" smtClean="0"/>
                        <a:t>4</a:t>
                      </a:r>
                      <a:endParaRPr lang="en-GB" sz="1400" dirty="0"/>
                    </a:p>
                  </a:txBody>
                  <a:tcPr marT="34290" marB="34290"/>
                </a:tc>
              </a:tr>
            </a:tbl>
          </a:graphicData>
        </a:graphic>
      </p:graphicFrame>
      <p:sp>
        <p:nvSpPr>
          <p:cNvPr id="2" name="Title 1"/>
          <p:cNvSpPr>
            <a:spLocks noGrp="1"/>
          </p:cNvSpPr>
          <p:nvPr>
            <p:ph type="title"/>
          </p:nvPr>
        </p:nvSpPr>
        <p:spPr>
          <a:xfrm>
            <a:off x="0" y="-19129"/>
            <a:ext cx="7772400" cy="685800"/>
          </a:xfrm>
        </p:spPr>
        <p:txBody>
          <a:bodyPr/>
          <a:lstStyle/>
          <a:p>
            <a:r>
              <a:rPr lang="en-GB" dirty="0"/>
              <a:t>Subject Review</a:t>
            </a:r>
            <a:endParaRPr lang="en-US"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685800"/>
          </a:xfrm>
        </p:spPr>
        <p:txBody>
          <a:bodyPr/>
          <a:lstStyle/>
          <a:p>
            <a:r>
              <a:rPr lang="en-GB" dirty="0" smtClean="0"/>
              <a:t>Structure of the universe &amp; Dark matter</a:t>
            </a:r>
            <a:endParaRPr lang="en-GB" dirty="0"/>
          </a:p>
        </p:txBody>
      </p:sp>
      <p:sp>
        <p:nvSpPr>
          <p:cNvPr id="3" name="Content Placeholder 2"/>
          <p:cNvSpPr>
            <a:spLocks noGrp="1"/>
          </p:cNvSpPr>
          <p:nvPr>
            <p:ph idx="1"/>
          </p:nvPr>
        </p:nvSpPr>
        <p:spPr/>
        <p:txBody>
          <a:bodyPr/>
          <a:lstStyle/>
          <a:p>
            <a:pPr>
              <a:buFont typeface="Arial" pitchFamily="34" charset="0"/>
              <a:buChar char="•"/>
            </a:pPr>
            <a:endParaRPr lang="en-GB" dirty="0" smtClean="0"/>
          </a:p>
          <a:p>
            <a:pPr>
              <a:buFont typeface="Arial" pitchFamily="34" charset="0"/>
              <a:buChar char="•"/>
            </a:pPr>
            <a:r>
              <a:rPr lang="en-GB" dirty="0" smtClean="0"/>
              <a:t>December 2011 –</a:t>
            </a:r>
            <a:br>
              <a:rPr lang="en-GB" dirty="0" smtClean="0"/>
            </a:br>
            <a:r>
              <a:rPr lang="en-GB" b="1" dirty="0" smtClean="0"/>
              <a:t>Nobel Laureate, Professor Martin Perl</a:t>
            </a:r>
            <a:r>
              <a:rPr lang="en-GB" dirty="0" smtClean="0"/>
              <a:t> </a:t>
            </a:r>
            <a:br>
              <a:rPr lang="en-GB" dirty="0" smtClean="0"/>
            </a:br>
            <a:r>
              <a:rPr lang="en-GB" dirty="0" smtClean="0"/>
              <a:t>accepted a Visiting Professorship at the University</a:t>
            </a:r>
          </a:p>
          <a:p>
            <a:pPr>
              <a:buFont typeface="Arial" pitchFamily="34" charset="0"/>
              <a:buChar char="•"/>
            </a:pPr>
            <a:endParaRPr lang="en-GB" dirty="0" smtClean="0"/>
          </a:p>
          <a:p>
            <a:pPr>
              <a:buFont typeface="Arial" pitchFamily="34" charset="0"/>
              <a:buChar char="•"/>
            </a:pPr>
            <a:r>
              <a:rPr lang="en-GB" dirty="0" smtClean="0"/>
              <a:t>Professor Perl won the 1995 Nobel Prize for Physics for the discovery of the tau lepton particle, an elementary particle similar to the electron. </a:t>
            </a:r>
          </a:p>
          <a:p>
            <a:pPr>
              <a:buFont typeface="Arial" pitchFamily="34" charset="0"/>
              <a:buChar char="•"/>
            </a:pPr>
            <a:endParaRPr lang="en-GB" dirty="0" smtClean="0"/>
          </a:p>
          <a:p>
            <a:pPr>
              <a:buFont typeface="Arial" pitchFamily="34" charset="0"/>
              <a:buChar char="•"/>
            </a:pPr>
            <a:r>
              <a:rPr lang="en-GB" dirty="0" smtClean="0"/>
              <a:t>Working in the department on an atomic interferometer to study small scale fluctuations in the structure of the universe and search for dark matter</a:t>
            </a:r>
          </a:p>
        </p:txBody>
      </p:sp>
      <p:pic>
        <p:nvPicPr>
          <p:cNvPr id="1026" name="Picture 2"/>
          <p:cNvPicPr>
            <a:picLocks noChangeAspect="1" noChangeArrowheads="1"/>
          </p:cNvPicPr>
          <p:nvPr/>
        </p:nvPicPr>
        <p:blipFill>
          <a:blip r:embed="rId2" cstate="print"/>
          <a:srcRect/>
          <a:stretch>
            <a:fillRect/>
          </a:stretch>
        </p:blipFill>
        <p:spPr bwMode="auto">
          <a:xfrm flipH="1">
            <a:off x="6948264" y="987574"/>
            <a:ext cx="1190625" cy="142875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0" y="0"/>
            <a:ext cx="7772400" cy="685800"/>
          </a:xfrm>
        </p:spPr>
        <p:txBody>
          <a:bodyPr/>
          <a:lstStyle/>
          <a:p>
            <a:r>
              <a:rPr lang="en-US" dirty="0"/>
              <a:t>Nuclear Physics Research</a:t>
            </a:r>
            <a:endParaRPr lang="en-GB" dirty="0"/>
          </a:p>
        </p:txBody>
      </p:sp>
      <p:pic>
        <p:nvPicPr>
          <p:cNvPr id="228356" name="Picture 4" descr="gammaspher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25084" y="992814"/>
            <a:ext cx="2844800" cy="2133600"/>
          </a:xfrm>
          <a:prstGeom prst="rect">
            <a:avLst/>
          </a:prstGeom>
          <a:noFill/>
        </p:spPr>
      </p:pic>
      <p:grpSp>
        <p:nvGrpSpPr>
          <p:cNvPr id="2" name="Group 104"/>
          <p:cNvGrpSpPr/>
          <p:nvPr/>
        </p:nvGrpSpPr>
        <p:grpSpPr>
          <a:xfrm>
            <a:off x="1023878" y="3288461"/>
            <a:ext cx="6624414" cy="1875577"/>
            <a:chOff x="323850" y="3112294"/>
            <a:chExt cx="8459788" cy="1875577"/>
          </a:xfrm>
        </p:grpSpPr>
        <p:sp>
          <p:nvSpPr>
            <p:cNvPr id="228359" name="Text Box 7"/>
            <p:cNvSpPr txBox="1">
              <a:spLocks noChangeArrowheads="1"/>
            </p:cNvSpPr>
            <p:nvPr/>
          </p:nvSpPr>
          <p:spPr bwMode="auto">
            <a:xfrm>
              <a:off x="447823" y="4525479"/>
              <a:ext cx="1558384" cy="461665"/>
            </a:xfrm>
            <a:prstGeom prst="rect">
              <a:avLst/>
            </a:prstGeom>
            <a:noFill/>
            <a:ln w="9525">
              <a:noFill/>
              <a:miter lim="800000"/>
              <a:headEnd/>
              <a:tailEnd/>
            </a:ln>
            <a:effectLst/>
          </p:spPr>
          <p:txBody>
            <a:bodyPr>
              <a:spAutoFit/>
            </a:bodyPr>
            <a:lstStyle/>
            <a:p>
              <a:pPr>
                <a:spcBef>
                  <a:spcPct val="50000"/>
                </a:spcBef>
              </a:pPr>
              <a:r>
                <a:rPr lang="en-GB" sz="1200" b="1" dirty="0">
                  <a:latin typeface="Arial" charset="0"/>
                </a:rPr>
                <a:t>Scattered Coincidence</a:t>
              </a:r>
            </a:p>
          </p:txBody>
        </p:sp>
        <p:sp>
          <p:nvSpPr>
            <p:cNvPr id="228360" name="Text Box 8"/>
            <p:cNvSpPr txBox="1">
              <a:spLocks noChangeArrowheads="1"/>
            </p:cNvSpPr>
            <p:nvPr/>
          </p:nvSpPr>
          <p:spPr bwMode="auto">
            <a:xfrm>
              <a:off x="2261902" y="4526206"/>
              <a:ext cx="1442158" cy="461665"/>
            </a:xfrm>
            <a:prstGeom prst="rect">
              <a:avLst/>
            </a:prstGeom>
            <a:noFill/>
            <a:ln w="9525">
              <a:noFill/>
              <a:miter lim="800000"/>
              <a:headEnd/>
              <a:tailEnd/>
            </a:ln>
            <a:effectLst/>
          </p:spPr>
          <p:txBody>
            <a:bodyPr>
              <a:spAutoFit/>
            </a:bodyPr>
            <a:lstStyle/>
            <a:p>
              <a:pPr>
                <a:spcBef>
                  <a:spcPct val="50000"/>
                </a:spcBef>
              </a:pPr>
              <a:r>
                <a:rPr lang="en-GB" sz="1200" b="1" dirty="0">
                  <a:latin typeface="Arial" charset="0"/>
                </a:rPr>
                <a:t>Random Coincidence</a:t>
              </a:r>
            </a:p>
          </p:txBody>
        </p:sp>
        <p:sp>
          <p:nvSpPr>
            <p:cNvPr id="228361" name="Rectangle 9"/>
            <p:cNvSpPr>
              <a:spLocks noChangeArrowheads="1"/>
            </p:cNvSpPr>
            <p:nvPr/>
          </p:nvSpPr>
          <p:spPr bwMode="auto">
            <a:xfrm>
              <a:off x="3808703" y="4535632"/>
              <a:ext cx="1875011" cy="276999"/>
            </a:xfrm>
            <a:prstGeom prst="rect">
              <a:avLst/>
            </a:prstGeom>
            <a:noFill/>
            <a:ln w="9525">
              <a:noFill/>
              <a:miter lim="800000"/>
              <a:headEnd/>
              <a:tailEnd/>
            </a:ln>
            <a:effectLst/>
          </p:spPr>
          <p:txBody>
            <a:bodyPr wrap="none">
              <a:spAutoFit/>
            </a:bodyPr>
            <a:lstStyle/>
            <a:p>
              <a:r>
                <a:rPr lang="en-GB" sz="1200" b="1" dirty="0">
                  <a:latin typeface="Arial" charset="0"/>
                </a:rPr>
                <a:t>True Coincidence</a:t>
              </a:r>
            </a:p>
          </p:txBody>
        </p:sp>
        <p:grpSp>
          <p:nvGrpSpPr>
            <p:cNvPr id="3" name="Group 11"/>
            <p:cNvGrpSpPr>
              <a:grpSpLocks/>
            </p:cNvGrpSpPr>
            <p:nvPr/>
          </p:nvGrpSpPr>
          <p:grpSpPr bwMode="auto">
            <a:xfrm>
              <a:off x="323850" y="3267426"/>
              <a:ext cx="1656205" cy="1218785"/>
              <a:chOff x="411" y="1753"/>
              <a:chExt cx="2030" cy="1968"/>
            </a:xfrm>
          </p:grpSpPr>
          <p:grpSp>
            <p:nvGrpSpPr>
              <p:cNvPr id="4" name="Group 12"/>
              <p:cNvGrpSpPr>
                <a:grpSpLocks/>
              </p:cNvGrpSpPr>
              <p:nvPr/>
            </p:nvGrpSpPr>
            <p:grpSpPr bwMode="auto">
              <a:xfrm>
                <a:off x="411" y="1753"/>
                <a:ext cx="2030" cy="1968"/>
                <a:chOff x="411" y="1753"/>
                <a:chExt cx="2030" cy="1968"/>
              </a:xfrm>
            </p:grpSpPr>
            <p:grpSp>
              <p:nvGrpSpPr>
                <p:cNvPr id="5" name="Group 13"/>
                <p:cNvGrpSpPr>
                  <a:grpSpLocks/>
                </p:cNvGrpSpPr>
                <p:nvPr/>
              </p:nvGrpSpPr>
              <p:grpSpPr bwMode="auto">
                <a:xfrm>
                  <a:off x="411" y="1753"/>
                  <a:ext cx="2030" cy="1968"/>
                  <a:chOff x="411" y="1753"/>
                  <a:chExt cx="2030" cy="1968"/>
                </a:xfrm>
              </p:grpSpPr>
              <p:grpSp>
                <p:nvGrpSpPr>
                  <p:cNvPr id="6" name="Group 14"/>
                  <p:cNvGrpSpPr>
                    <a:grpSpLocks/>
                  </p:cNvGrpSpPr>
                  <p:nvPr/>
                </p:nvGrpSpPr>
                <p:grpSpPr bwMode="auto">
                  <a:xfrm>
                    <a:off x="411" y="1753"/>
                    <a:ext cx="2030" cy="1968"/>
                    <a:chOff x="411" y="1753"/>
                    <a:chExt cx="2030" cy="1968"/>
                  </a:xfrm>
                </p:grpSpPr>
                <p:grpSp>
                  <p:nvGrpSpPr>
                    <p:cNvPr id="7" name="Group 15"/>
                    <p:cNvGrpSpPr>
                      <a:grpSpLocks/>
                    </p:cNvGrpSpPr>
                    <p:nvPr/>
                  </p:nvGrpSpPr>
                  <p:grpSpPr bwMode="auto">
                    <a:xfrm>
                      <a:off x="411" y="1753"/>
                      <a:ext cx="2030" cy="1968"/>
                      <a:chOff x="411" y="1753"/>
                      <a:chExt cx="2030" cy="1968"/>
                    </a:xfrm>
                  </p:grpSpPr>
                  <p:sp>
                    <p:nvSpPr>
                      <p:cNvPr id="228368" name="AutoShape 16"/>
                      <p:cNvSpPr>
                        <a:spLocks noChangeArrowheads="1"/>
                      </p:cNvSpPr>
                      <p:nvPr/>
                    </p:nvSpPr>
                    <p:spPr bwMode="auto">
                      <a:xfrm>
                        <a:off x="416" y="1753"/>
                        <a:ext cx="2016" cy="1968"/>
                      </a:xfrm>
                      <a:custGeom>
                        <a:avLst/>
                        <a:gdLst>
                          <a:gd name="G0" fmla="+- 3160 0 0"/>
                          <a:gd name="G1" fmla="+- 21600 0 3160"/>
                          <a:gd name="G2" fmla="+- 21600 0 316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160" y="10800"/>
                            </a:moveTo>
                            <a:cubicBezTo>
                              <a:pt x="3160" y="15019"/>
                              <a:pt x="6581" y="18440"/>
                              <a:pt x="10800" y="18440"/>
                            </a:cubicBezTo>
                            <a:cubicBezTo>
                              <a:pt x="15019" y="18440"/>
                              <a:pt x="18440" y="15019"/>
                              <a:pt x="18440" y="10800"/>
                            </a:cubicBezTo>
                            <a:cubicBezTo>
                              <a:pt x="18440" y="6581"/>
                              <a:pt x="15019" y="3160"/>
                              <a:pt x="10800" y="3160"/>
                            </a:cubicBezTo>
                            <a:cubicBezTo>
                              <a:pt x="6581" y="3160"/>
                              <a:pt x="3160" y="6581"/>
                              <a:pt x="3160" y="10800"/>
                            </a:cubicBezTo>
                            <a:close/>
                          </a:path>
                        </a:pathLst>
                      </a:custGeom>
                      <a:gradFill rotWithShape="1">
                        <a:gsLst>
                          <a:gs pos="0">
                            <a:srgbClr val="FFFF00"/>
                          </a:gs>
                          <a:gs pos="50000">
                            <a:srgbClr val="F58907"/>
                          </a:gs>
                          <a:gs pos="100000">
                            <a:srgbClr val="FFFF00"/>
                          </a:gs>
                        </a:gsLst>
                        <a:lin ang="2700000" scaled="1"/>
                      </a:gradFill>
                      <a:ln w="9525">
                        <a:solidFill>
                          <a:schemeClr val="tx1"/>
                        </a:solidFill>
                        <a:round/>
                        <a:headEnd/>
                        <a:tailEnd/>
                      </a:ln>
                      <a:effectLst/>
                    </p:spPr>
                    <p:txBody>
                      <a:bodyPr wrap="none" anchor="ctr"/>
                      <a:lstStyle/>
                      <a:p>
                        <a:endParaRPr lang="en-GB"/>
                      </a:p>
                    </p:txBody>
                  </p:sp>
                  <p:sp>
                    <p:nvSpPr>
                      <p:cNvPr id="228369" name="Line 17"/>
                      <p:cNvSpPr>
                        <a:spLocks noChangeShapeType="1"/>
                      </p:cNvSpPr>
                      <p:nvPr/>
                    </p:nvSpPr>
                    <p:spPr bwMode="auto">
                      <a:xfrm flipH="1">
                        <a:off x="1399" y="1764"/>
                        <a:ext cx="9" cy="275"/>
                      </a:xfrm>
                      <a:prstGeom prst="line">
                        <a:avLst/>
                      </a:prstGeom>
                      <a:noFill/>
                      <a:ln w="9525">
                        <a:solidFill>
                          <a:schemeClr val="tx1"/>
                        </a:solidFill>
                        <a:round/>
                        <a:headEnd/>
                        <a:tailEnd/>
                      </a:ln>
                      <a:effectLst/>
                    </p:spPr>
                    <p:txBody>
                      <a:bodyPr/>
                      <a:lstStyle/>
                      <a:p>
                        <a:endParaRPr lang="en-GB"/>
                      </a:p>
                    </p:txBody>
                  </p:sp>
                  <p:sp>
                    <p:nvSpPr>
                      <p:cNvPr id="228370" name="Line 18"/>
                      <p:cNvSpPr>
                        <a:spLocks noChangeShapeType="1"/>
                      </p:cNvSpPr>
                      <p:nvPr/>
                    </p:nvSpPr>
                    <p:spPr bwMode="auto">
                      <a:xfrm>
                        <a:off x="1417" y="3429"/>
                        <a:ext cx="9" cy="284"/>
                      </a:xfrm>
                      <a:prstGeom prst="line">
                        <a:avLst/>
                      </a:prstGeom>
                      <a:noFill/>
                      <a:ln w="9525">
                        <a:solidFill>
                          <a:schemeClr val="tx1"/>
                        </a:solidFill>
                        <a:round/>
                        <a:headEnd/>
                        <a:tailEnd/>
                      </a:ln>
                      <a:effectLst/>
                    </p:spPr>
                    <p:txBody>
                      <a:bodyPr/>
                      <a:lstStyle/>
                      <a:p>
                        <a:endParaRPr lang="en-GB"/>
                      </a:p>
                    </p:txBody>
                  </p:sp>
                  <p:sp>
                    <p:nvSpPr>
                      <p:cNvPr id="228371" name="Line 19"/>
                      <p:cNvSpPr>
                        <a:spLocks noChangeShapeType="1"/>
                      </p:cNvSpPr>
                      <p:nvPr/>
                    </p:nvSpPr>
                    <p:spPr bwMode="auto">
                      <a:xfrm>
                        <a:off x="2139" y="2725"/>
                        <a:ext cx="302" cy="0"/>
                      </a:xfrm>
                      <a:prstGeom prst="line">
                        <a:avLst/>
                      </a:prstGeom>
                      <a:noFill/>
                      <a:ln w="9525">
                        <a:solidFill>
                          <a:schemeClr val="tx1"/>
                        </a:solidFill>
                        <a:round/>
                        <a:headEnd/>
                        <a:tailEnd/>
                      </a:ln>
                      <a:effectLst/>
                    </p:spPr>
                    <p:txBody>
                      <a:bodyPr/>
                      <a:lstStyle/>
                      <a:p>
                        <a:endParaRPr lang="en-GB"/>
                      </a:p>
                    </p:txBody>
                  </p:sp>
                  <p:sp>
                    <p:nvSpPr>
                      <p:cNvPr id="228372" name="Line 20"/>
                      <p:cNvSpPr>
                        <a:spLocks noChangeShapeType="1"/>
                      </p:cNvSpPr>
                      <p:nvPr/>
                    </p:nvSpPr>
                    <p:spPr bwMode="auto">
                      <a:xfrm flipV="1">
                        <a:off x="411" y="2725"/>
                        <a:ext cx="292" cy="9"/>
                      </a:xfrm>
                      <a:prstGeom prst="line">
                        <a:avLst/>
                      </a:prstGeom>
                      <a:noFill/>
                      <a:ln w="9525">
                        <a:solidFill>
                          <a:schemeClr val="tx1"/>
                        </a:solidFill>
                        <a:round/>
                        <a:headEnd/>
                        <a:tailEnd/>
                      </a:ln>
                      <a:effectLst/>
                    </p:spPr>
                    <p:txBody>
                      <a:bodyPr/>
                      <a:lstStyle/>
                      <a:p>
                        <a:endParaRPr lang="en-GB"/>
                      </a:p>
                    </p:txBody>
                  </p:sp>
                </p:grpSp>
                <p:sp>
                  <p:nvSpPr>
                    <p:cNvPr id="228373" name="Line 21"/>
                    <p:cNvSpPr>
                      <a:spLocks noChangeShapeType="1"/>
                    </p:cNvSpPr>
                    <p:nvPr/>
                  </p:nvSpPr>
                  <p:spPr bwMode="auto">
                    <a:xfrm flipH="1">
                      <a:off x="1929" y="2048"/>
                      <a:ext cx="202" cy="201"/>
                    </a:xfrm>
                    <a:prstGeom prst="line">
                      <a:avLst/>
                    </a:prstGeom>
                    <a:noFill/>
                    <a:ln w="9525">
                      <a:solidFill>
                        <a:schemeClr val="tx1"/>
                      </a:solidFill>
                      <a:round/>
                      <a:headEnd/>
                      <a:tailEnd/>
                    </a:ln>
                    <a:effectLst/>
                  </p:spPr>
                  <p:txBody>
                    <a:bodyPr/>
                    <a:lstStyle/>
                    <a:p>
                      <a:endParaRPr lang="en-GB"/>
                    </a:p>
                  </p:txBody>
                </p:sp>
                <p:sp>
                  <p:nvSpPr>
                    <p:cNvPr id="228374" name="Line 22"/>
                    <p:cNvSpPr>
                      <a:spLocks noChangeShapeType="1"/>
                    </p:cNvSpPr>
                    <p:nvPr/>
                  </p:nvSpPr>
                  <p:spPr bwMode="auto">
                    <a:xfrm>
                      <a:off x="1902" y="3247"/>
                      <a:ext cx="201" cy="218"/>
                    </a:xfrm>
                    <a:prstGeom prst="line">
                      <a:avLst/>
                    </a:prstGeom>
                    <a:noFill/>
                    <a:ln w="9525">
                      <a:solidFill>
                        <a:schemeClr val="tx1"/>
                      </a:solidFill>
                      <a:round/>
                      <a:headEnd/>
                      <a:tailEnd/>
                    </a:ln>
                    <a:effectLst/>
                  </p:spPr>
                  <p:txBody>
                    <a:bodyPr/>
                    <a:lstStyle/>
                    <a:p>
                      <a:endParaRPr lang="en-GB"/>
                    </a:p>
                  </p:txBody>
                </p:sp>
                <p:sp>
                  <p:nvSpPr>
                    <p:cNvPr id="228375" name="Line 23"/>
                    <p:cNvSpPr>
                      <a:spLocks noChangeShapeType="1"/>
                    </p:cNvSpPr>
                    <p:nvPr/>
                  </p:nvSpPr>
                  <p:spPr bwMode="auto">
                    <a:xfrm flipH="1">
                      <a:off x="713" y="3219"/>
                      <a:ext cx="210" cy="200"/>
                    </a:xfrm>
                    <a:prstGeom prst="line">
                      <a:avLst/>
                    </a:prstGeom>
                    <a:noFill/>
                    <a:ln w="9525">
                      <a:solidFill>
                        <a:schemeClr val="tx1"/>
                      </a:solidFill>
                      <a:round/>
                      <a:headEnd/>
                      <a:tailEnd/>
                    </a:ln>
                    <a:effectLst/>
                  </p:spPr>
                  <p:txBody>
                    <a:bodyPr/>
                    <a:lstStyle/>
                    <a:p>
                      <a:endParaRPr lang="en-GB"/>
                    </a:p>
                  </p:txBody>
                </p:sp>
                <p:sp>
                  <p:nvSpPr>
                    <p:cNvPr id="228376" name="Line 24"/>
                    <p:cNvSpPr>
                      <a:spLocks noChangeShapeType="1"/>
                    </p:cNvSpPr>
                    <p:nvPr/>
                  </p:nvSpPr>
                  <p:spPr bwMode="auto">
                    <a:xfrm>
                      <a:off x="731" y="2011"/>
                      <a:ext cx="211" cy="211"/>
                    </a:xfrm>
                    <a:prstGeom prst="line">
                      <a:avLst/>
                    </a:prstGeom>
                    <a:noFill/>
                    <a:ln w="9525">
                      <a:solidFill>
                        <a:schemeClr val="tx1"/>
                      </a:solidFill>
                      <a:round/>
                      <a:headEnd/>
                      <a:tailEnd/>
                    </a:ln>
                    <a:effectLst/>
                  </p:spPr>
                  <p:txBody>
                    <a:bodyPr/>
                    <a:lstStyle/>
                    <a:p>
                      <a:endParaRPr lang="en-GB"/>
                    </a:p>
                  </p:txBody>
                </p:sp>
              </p:grpSp>
              <p:sp>
                <p:nvSpPr>
                  <p:cNvPr id="228377" name="Line 25"/>
                  <p:cNvSpPr>
                    <a:spLocks noChangeShapeType="1"/>
                  </p:cNvSpPr>
                  <p:nvPr/>
                </p:nvSpPr>
                <p:spPr bwMode="auto">
                  <a:xfrm>
                    <a:off x="2085" y="3017"/>
                    <a:ext cx="266" cy="119"/>
                  </a:xfrm>
                  <a:prstGeom prst="line">
                    <a:avLst/>
                  </a:prstGeom>
                  <a:noFill/>
                  <a:ln w="9525">
                    <a:solidFill>
                      <a:schemeClr val="tx1"/>
                    </a:solidFill>
                    <a:round/>
                    <a:headEnd/>
                    <a:tailEnd/>
                  </a:ln>
                  <a:effectLst/>
                </p:spPr>
                <p:txBody>
                  <a:bodyPr/>
                  <a:lstStyle/>
                  <a:p>
                    <a:endParaRPr lang="en-GB"/>
                  </a:p>
                </p:txBody>
              </p:sp>
              <p:sp>
                <p:nvSpPr>
                  <p:cNvPr id="228378" name="Line 26"/>
                  <p:cNvSpPr>
                    <a:spLocks noChangeShapeType="1"/>
                  </p:cNvSpPr>
                  <p:nvPr/>
                </p:nvSpPr>
                <p:spPr bwMode="auto">
                  <a:xfrm flipH="1">
                    <a:off x="1042" y="3374"/>
                    <a:ext cx="110" cy="274"/>
                  </a:xfrm>
                  <a:prstGeom prst="line">
                    <a:avLst/>
                  </a:prstGeom>
                  <a:noFill/>
                  <a:ln w="9525">
                    <a:solidFill>
                      <a:schemeClr val="tx1"/>
                    </a:solidFill>
                    <a:round/>
                    <a:headEnd/>
                    <a:tailEnd/>
                  </a:ln>
                  <a:effectLst/>
                </p:spPr>
                <p:txBody>
                  <a:bodyPr/>
                  <a:lstStyle/>
                  <a:p>
                    <a:endParaRPr lang="en-GB"/>
                  </a:p>
                </p:txBody>
              </p:sp>
              <p:sp>
                <p:nvSpPr>
                  <p:cNvPr id="228379" name="Line 27"/>
                  <p:cNvSpPr>
                    <a:spLocks noChangeShapeType="1"/>
                  </p:cNvSpPr>
                  <p:nvPr/>
                </p:nvSpPr>
                <p:spPr bwMode="auto">
                  <a:xfrm>
                    <a:off x="503" y="2359"/>
                    <a:ext cx="265" cy="110"/>
                  </a:xfrm>
                  <a:prstGeom prst="line">
                    <a:avLst/>
                  </a:prstGeom>
                  <a:noFill/>
                  <a:ln w="9525">
                    <a:solidFill>
                      <a:schemeClr val="tx1"/>
                    </a:solidFill>
                    <a:round/>
                    <a:headEnd/>
                    <a:tailEnd/>
                  </a:ln>
                  <a:effectLst/>
                </p:spPr>
                <p:txBody>
                  <a:bodyPr/>
                  <a:lstStyle/>
                  <a:p>
                    <a:endParaRPr lang="en-GB"/>
                  </a:p>
                </p:txBody>
              </p:sp>
            </p:grpSp>
            <p:sp>
              <p:nvSpPr>
                <p:cNvPr id="228380" name="Line 28"/>
                <p:cNvSpPr>
                  <a:spLocks noChangeShapeType="1"/>
                </p:cNvSpPr>
                <p:nvPr/>
              </p:nvSpPr>
              <p:spPr bwMode="auto">
                <a:xfrm flipH="1">
                  <a:off x="1700" y="1829"/>
                  <a:ext cx="101" cy="274"/>
                </a:xfrm>
                <a:prstGeom prst="line">
                  <a:avLst/>
                </a:prstGeom>
                <a:noFill/>
                <a:ln w="9525">
                  <a:solidFill>
                    <a:schemeClr val="tx1"/>
                  </a:solidFill>
                  <a:round/>
                  <a:headEnd/>
                  <a:tailEnd/>
                </a:ln>
                <a:effectLst/>
              </p:spPr>
              <p:txBody>
                <a:bodyPr/>
                <a:lstStyle/>
                <a:p>
                  <a:endParaRPr lang="en-GB"/>
                </a:p>
              </p:txBody>
            </p:sp>
          </p:grpSp>
          <p:sp>
            <p:nvSpPr>
              <p:cNvPr id="228381" name="Line 29"/>
              <p:cNvSpPr>
                <a:spLocks noChangeShapeType="1"/>
              </p:cNvSpPr>
              <p:nvPr/>
            </p:nvSpPr>
            <p:spPr bwMode="auto">
              <a:xfrm>
                <a:off x="1042" y="1830"/>
                <a:ext cx="110" cy="264"/>
              </a:xfrm>
              <a:prstGeom prst="line">
                <a:avLst/>
              </a:prstGeom>
              <a:noFill/>
              <a:ln w="9525">
                <a:solidFill>
                  <a:schemeClr val="tx1"/>
                </a:solidFill>
                <a:round/>
                <a:headEnd/>
                <a:tailEnd/>
              </a:ln>
              <a:effectLst/>
            </p:spPr>
            <p:txBody>
              <a:bodyPr/>
              <a:lstStyle/>
              <a:p>
                <a:endParaRPr lang="en-GB"/>
              </a:p>
            </p:txBody>
          </p:sp>
          <p:sp>
            <p:nvSpPr>
              <p:cNvPr id="228382" name="Line 30"/>
              <p:cNvSpPr>
                <a:spLocks noChangeShapeType="1"/>
              </p:cNvSpPr>
              <p:nvPr/>
            </p:nvSpPr>
            <p:spPr bwMode="auto">
              <a:xfrm flipH="1">
                <a:off x="2084" y="2359"/>
                <a:ext cx="276" cy="101"/>
              </a:xfrm>
              <a:prstGeom prst="line">
                <a:avLst/>
              </a:prstGeom>
              <a:noFill/>
              <a:ln w="9525">
                <a:solidFill>
                  <a:schemeClr val="tx1"/>
                </a:solidFill>
                <a:round/>
                <a:headEnd/>
                <a:tailEnd/>
              </a:ln>
              <a:effectLst/>
            </p:spPr>
            <p:txBody>
              <a:bodyPr/>
              <a:lstStyle/>
              <a:p>
                <a:endParaRPr lang="en-GB"/>
              </a:p>
            </p:txBody>
          </p:sp>
          <p:sp>
            <p:nvSpPr>
              <p:cNvPr id="228383" name="Line 31"/>
              <p:cNvSpPr>
                <a:spLocks noChangeShapeType="1"/>
              </p:cNvSpPr>
              <p:nvPr/>
            </p:nvSpPr>
            <p:spPr bwMode="auto">
              <a:xfrm>
                <a:off x="1681" y="3383"/>
                <a:ext cx="102" cy="265"/>
              </a:xfrm>
              <a:prstGeom prst="line">
                <a:avLst/>
              </a:prstGeom>
              <a:noFill/>
              <a:ln w="9525">
                <a:solidFill>
                  <a:schemeClr val="tx1"/>
                </a:solidFill>
                <a:round/>
                <a:headEnd/>
                <a:tailEnd/>
              </a:ln>
              <a:effectLst/>
            </p:spPr>
            <p:txBody>
              <a:bodyPr/>
              <a:lstStyle/>
              <a:p>
                <a:endParaRPr lang="en-GB"/>
              </a:p>
            </p:txBody>
          </p:sp>
          <p:sp>
            <p:nvSpPr>
              <p:cNvPr id="228384" name="Line 32"/>
              <p:cNvSpPr>
                <a:spLocks noChangeShapeType="1"/>
              </p:cNvSpPr>
              <p:nvPr/>
            </p:nvSpPr>
            <p:spPr bwMode="auto">
              <a:xfrm flipH="1">
                <a:off x="512" y="3017"/>
                <a:ext cx="265" cy="119"/>
              </a:xfrm>
              <a:prstGeom prst="line">
                <a:avLst/>
              </a:prstGeom>
              <a:noFill/>
              <a:ln w="9525">
                <a:solidFill>
                  <a:schemeClr val="tx1"/>
                </a:solidFill>
                <a:round/>
                <a:headEnd/>
                <a:tailEnd/>
              </a:ln>
              <a:effectLst/>
            </p:spPr>
            <p:txBody>
              <a:bodyPr/>
              <a:lstStyle/>
              <a:p>
                <a:endParaRPr lang="en-GB"/>
              </a:p>
            </p:txBody>
          </p:sp>
        </p:grpSp>
        <p:grpSp>
          <p:nvGrpSpPr>
            <p:cNvPr id="8" name="Group 33"/>
            <p:cNvGrpSpPr>
              <a:grpSpLocks/>
            </p:cNvGrpSpPr>
            <p:nvPr/>
          </p:nvGrpSpPr>
          <p:grpSpPr bwMode="auto">
            <a:xfrm>
              <a:off x="859453" y="3580122"/>
              <a:ext cx="599527" cy="599212"/>
              <a:chOff x="1065" y="1824"/>
              <a:chExt cx="903" cy="1200"/>
            </a:xfrm>
          </p:grpSpPr>
          <p:sp>
            <p:nvSpPr>
              <p:cNvPr id="228386" name="Oval 34"/>
              <p:cNvSpPr>
                <a:spLocks noChangeArrowheads="1"/>
              </p:cNvSpPr>
              <p:nvPr/>
            </p:nvSpPr>
            <p:spPr bwMode="auto">
              <a:xfrm>
                <a:off x="1872" y="2448"/>
                <a:ext cx="96" cy="240"/>
              </a:xfrm>
              <a:prstGeom prst="ellipse">
                <a:avLst/>
              </a:prstGeom>
              <a:solidFill>
                <a:srgbClr val="FFFFCC"/>
              </a:solidFill>
              <a:ln w="9525">
                <a:solidFill>
                  <a:schemeClr val="tx1"/>
                </a:solidFill>
                <a:round/>
                <a:headEnd/>
                <a:tailEnd/>
              </a:ln>
              <a:effectLst/>
            </p:spPr>
            <p:txBody>
              <a:bodyPr wrap="none" anchor="ctr"/>
              <a:lstStyle/>
              <a:p>
                <a:endParaRPr lang="en-GB"/>
              </a:p>
            </p:txBody>
          </p:sp>
          <p:sp>
            <p:nvSpPr>
              <p:cNvPr id="228387" name="Oval 35"/>
              <p:cNvSpPr>
                <a:spLocks noChangeArrowheads="1"/>
              </p:cNvSpPr>
              <p:nvPr/>
            </p:nvSpPr>
            <p:spPr bwMode="auto">
              <a:xfrm>
                <a:off x="1065" y="2448"/>
                <a:ext cx="96" cy="240"/>
              </a:xfrm>
              <a:prstGeom prst="ellipse">
                <a:avLst/>
              </a:prstGeom>
              <a:solidFill>
                <a:srgbClr val="FFFFCC"/>
              </a:solidFill>
              <a:ln w="9525">
                <a:solidFill>
                  <a:schemeClr val="tx1"/>
                </a:solidFill>
                <a:round/>
                <a:headEnd/>
                <a:tailEnd/>
              </a:ln>
              <a:effectLst/>
            </p:spPr>
            <p:txBody>
              <a:bodyPr wrap="none" anchor="ctr"/>
              <a:lstStyle/>
              <a:p>
                <a:endParaRPr lang="en-GB"/>
              </a:p>
            </p:txBody>
          </p:sp>
          <p:grpSp>
            <p:nvGrpSpPr>
              <p:cNvPr id="9" name="Group 36"/>
              <p:cNvGrpSpPr>
                <a:grpSpLocks/>
              </p:cNvGrpSpPr>
              <p:nvPr/>
            </p:nvGrpSpPr>
            <p:grpSpPr bwMode="auto">
              <a:xfrm>
                <a:off x="1104" y="1824"/>
                <a:ext cx="816" cy="1200"/>
                <a:chOff x="1104" y="1824"/>
                <a:chExt cx="816" cy="1200"/>
              </a:xfrm>
            </p:grpSpPr>
            <p:sp>
              <p:nvSpPr>
                <p:cNvPr id="228389" name="AutoShape 37"/>
                <p:cNvSpPr>
                  <a:spLocks noChangeArrowheads="1"/>
                </p:cNvSpPr>
                <p:nvPr/>
              </p:nvSpPr>
              <p:spPr bwMode="auto">
                <a:xfrm>
                  <a:off x="1440" y="1824"/>
                  <a:ext cx="144" cy="192"/>
                </a:xfrm>
                <a:prstGeom prst="triangle">
                  <a:avLst>
                    <a:gd name="adj" fmla="val 50000"/>
                  </a:avLst>
                </a:prstGeom>
                <a:solidFill>
                  <a:srgbClr val="FFFFCC"/>
                </a:solidFill>
                <a:ln w="9525">
                  <a:solidFill>
                    <a:schemeClr val="tx1"/>
                  </a:solidFill>
                  <a:miter lim="800000"/>
                  <a:headEnd/>
                  <a:tailEnd/>
                </a:ln>
                <a:effectLst/>
              </p:spPr>
              <p:txBody>
                <a:bodyPr wrap="none" anchor="ctr"/>
                <a:lstStyle/>
                <a:p>
                  <a:endParaRPr lang="en-GB"/>
                </a:p>
              </p:txBody>
            </p:sp>
            <p:sp>
              <p:nvSpPr>
                <p:cNvPr id="228390" name="Oval 38"/>
                <p:cNvSpPr>
                  <a:spLocks noChangeArrowheads="1"/>
                </p:cNvSpPr>
                <p:nvPr/>
              </p:nvSpPr>
              <p:spPr bwMode="auto">
                <a:xfrm>
                  <a:off x="1104" y="1968"/>
                  <a:ext cx="816" cy="1056"/>
                </a:xfrm>
                <a:prstGeom prst="ellipse">
                  <a:avLst/>
                </a:prstGeom>
                <a:solidFill>
                  <a:srgbClr val="FFFFCC"/>
                </a:solidFill>
                <a:ln w="9525">
                  <a:solidFill>
                    <a:schemeClr val="tx1"/>
                  </a:solidFill>
                  <a:round/>
                  <a:headEnd/>
                  <a:tailEnd/>
                </a:ln>
                <a:effectLst/>
              </p:spPr>
              <p:txBody>
                <a:bodyPr wrap="none" anchor="ctr"/>
                <a:lstStyle/>
                <a:p>
                  <a:endParaRPr lang="en-GB"/>
                </a:p>
              </p:txBody>
            </p:sp>
          </p:grpSp>
        </p:grpSp>
        <p:sp>
          <p:nvSpPr>
            <p:cNvPr id="228391" name="Line 39"/>
            <p:cNvSpPr>
              <a:spLocks noChangeShapeType="1"/>
            </p:cNvSpPr>
            <p:nvPr/>
          </p:nvSpPr>
          <p:spPr bwMode="auto">
            <a:xfrm flipV="1">
              <a:off x="1032822" y="3529218"/>
              <a:ext cx="424221" cy="272699"/>
            </a:xfrm>
            <a:prstGeom prst="line">
              <a:avLst/>
            </a:prstGeom>
            <a:noFill/>
            <a:ln w="31750">
              <a:solidFill>
                <a:srgbClr val="FF0000"/>
              </a:solidFill>
              <a:round/>
              <a:headEnd/>
              <a:tailEnd type="triangle" w="med" len="med"/>
            </a:ln>
            <a:effectLst/>
          </p:spPr>
          <p:txBody>
            <a:bodyPr/>
            <a:lstStyle/>
            <a:p>
              <a:endParaRPr lang="en-GB"/>
            </a:p>
          </p:txBody>
        </p:sp>
        <p:sp>
          <p:nvSpPr>
            <p:cNvPr id="228392" name="Line 40"/>
            <p:cNvSpPr>
              <a:spLocks noChangeShapeType="1"/>
            </p:cNvSpPr>
            <p:nvPr/>
          </p:nvSpPr>
          <p:spPr bwMode="auto">
            <a:xfrm flipH="1">
              <a:off x="1023137" y="3795372"/>
              <a:ext cx="17434" cy="492314"/>
            </a:xfrm>
            <a:prstGeom prst="line">
              <a:avLst/>
            </a:prstGeom>
            <a:noFill/>
            <a:ln w="31750">
              <a:solidFill>
                <a:srgbClr val="FF0000"/>
              </a:solidFill>
              <a:round/>
              <a:headEnd type="triangle" w="med" len="med"/>
              <a:tailEnd type="triangle" w="med" len="med"/>
            </a:ln>
            <a:effectLst/>
          </p:spPr>
          <p:txBody>
            <a:bodyPr/>
            <a:lstStyle/>
            <a:p>
              <a:endParaRPr lang="en-GB"/>
            </a:p>
          </p:txBody>
        </p:sp>
        <p:sp>
          <p:nvSpPr>
            <p:cNvPr id="228393" name="Line 41"/>
            <p:cNvSpPr>
              <a:spLocks noChangeShapeType="1"/>
            </p:cNvSpPr>
            <p:nvPr/>
          </p:nvSpPr>
          <p:spPr bwMode="auto">
            <a:xfrm flipH="1">
              <a:off x="1031853" y="3529218"/>
              <a:ext cx="433906" cy="751923"/>
            </a:xfrm>
            <a:prstGeom prst="line">
              <a:avLst/>
            </a:prstGeom>
            <a:noFill/>
            <a:ln w="38100">
              <a:solidFill>
                <a:srgbClr val="FF0000"/>
              </a:solidFill>
              <a:prstDash val="sysDot"/>
              <a:round/>
              <a:headEnd/>
              <a:tailEnd/>
            </a:ln>
            <a:effectLst/>
          </p:spPr>
          <p:txBody>
            <a:bodyPr/>
            <a:lstStyle/>
            <a:p>
              <a:endParaRPr lang="en-GB"/>
            </a:p>
          </p:txBody>
        </p:sp>
        <p:sp>
          <p:nvSpPr>
            <p:cNvPr id="228394" name="AutoShape 42"/>
            <p:cNvSpPr>
              <a:spLocks noChangeArrowheads="1"/>
            </p:cNvSpPr>
            <p:nvPr/>
          </p:nvSpPr>
          <p:spPr bwMode="auto">
            <a:xfrm>
              <a:off x="988269" y="3881909"/>
              <a:ext cx="105571" cy="79992"/>
            </a:xfrm>
            <a:prstGeom prst="irregularSeal1">
              <a:avLst/>
            </a:prstGeom>
            <a:solidFill>
              <a:srgbClr val="000000"/>
            </a:solidFill>
            <a:ln w="9525">
              <a:solidFill>
                <a:srgbClr val="00B050"/>
              </a:solidFill>
              <a:miter lim="800000"/>
              <a:headEnd/>
              <a:tailEnd/>
            </a:ln>
            <a:effectLst/>
          </p:spPr>
          <p:txBody>
            <a:bodyPr wrap="none" anchor="ctr"/>
            <a:lstStyle/>
            <a:p>
              <a:endParaRPr lang="en-GB"/>
            </a:p>
          </p:txBody>
        </p:sp>
        <p:grpSp>
          <p:nvGrpSpPr>
            <p:cNvPr id="10" name="Group 44"/>
            <p:cNvGrpSpPr>
              <a:grpSpLocks/>
            </p:cNvGrpSpPr>
            <p:nvPr/>
          </p:nvGrpSpPr>
          <p:grpSpPr bwMode="auto">
            <a:xfrm>
              <a:off x="2099186" y="3265245"/>
              <a:ext cx="1656205" cy="1218785"/>
              <a:chOff x="411" y="1753"/>
              <a:chExt cx="2030" cy="1968"/>
            </a:xfrm>
          </p:grpSpPr>
          <p:grpSp>
            <p:nvGrpSpPr>
              <p:cNvPr id="11" name="Group 45"/>
              <p:cNvGrpSpPr>
                <a:grpSpLocks/>
              </p:cNvGrpSpPr>
              <p:nvPr/>
            </p:nvGrpSpPr>
            <p:grpSpPr bwMode="auto">
              <a:xfrm>
                <a:off x="411" y="1753"/>
                <a:ext cx="2030" cy="1968"/>
                <a:chOff x="411" y="1753"/>
                <a:chExt cx="2030" cy="1968"/>
              </a:xfrm>
            </p:grpSpPr>
            <p:grpSp>
              <p:nvGrpSpPr>
                <p:cNvPr id="12" name="Group 46"/>
                <p:cNvGrpSpPr>
                  <a:grpSpLocks/>
                </p:cNvGrpSpPr>
                <p:nvPr/>
              </p:nvGrpSpPr>
              <p:grpSpPr bwMode="auto">
                <a:xfrm>
                  <a:off x="411" y="1753"/>
                  <a:ext cx="2030" cy="1968"/>
                  <a:chOff x="411" y="1753"/>
                  <a:chExt cx="2030" cy="1968"/>
                </a:xfrm>
              </p:grpSpPr>
              <p:grpSp>
                <p:nvGrpSpPr>
                  <p:cNvPr id="13" name="Group 47"/>
                  <p:cNvGrpSpPr>
                    <a:grpSpLocks/>
                  </p:cNvGrpSpPr>
                  <p:nvPr/>
                </p:nvGrpSpPr>
                <p:grpSpPr bwMode="auto">
                  <a:xfrm>
                    <a:off x="411" y="1753"/>
                    <a:ext cx="2030" cy="1968"/>
                    <a:chOff x="411" y="1753"/>
                    <a:chExt cx="2030" cy="1968"/>
                  </a:xfrm>
                </p:grpSpPr>
                <p:grpSp>
                  <p:nvGrpSpPr>
                    <p:cNvPr id="14" name="Group 48"/>
                    <p:cNvGrpSpPr>
                      <a:grpSpLocks/>
                    </p:cNvGrpSpPr>
                    <p:nvPr/>
                  </p:nvGrpSpPr>
                  <p:grpSpPr bwMode="auto">
                    <a:xfrm>
                      <a:off x="411" y="1753"/>
                      <a:ext cx="2030" cy="1968"/>
                      <a:chOff x="411" y="1753"/>
                      <a:chExt cx="2030" cy="1968"/>
                    </a:xfrm>
                  </p:grpSpPr>
                  <p:sp>
                    <p:nvSpPr>
                      <p:cNvPr id="228401" name="AutoShape 49"/>
                      <p:cNvSpPr>
                        <a:spLocks noChangeArrowheads="1"/>
                      </p:cNvSpPr>
                      <p:nvPr/>
                    </p:nvSpPr>
                    <p:spPr bwMode="auto">
                      <a:xfrm>
                        <a:off x="416" y="1753"/>
                        <a:ext cx="2016" cy="1968"/>
                      </a:xfrm>
                      <a:custGeom>
                        <a:avLst/>
                        <a:gdLst>
                          <a:gd name="G0" fmla="+- 3160 0 0"/>
                          <a:gd name="G1" fmla="+- 21600 0 3160"/>
                          <a:gd name="G2" fmla="+- 21600 0 316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160" y="10800"/>
                            </a:moveTo>
                            <a:cubicBezTo>
                              <a:pt x="3160" y="15019"/>
                              <a:pt x="6581" y="18440"/>
                              <a:pt x="10800" y="18440"/>
                            </a:cubicBezTo>
                            <a:cubicBezTo>
                              <a:pt x="15019" y="18440"/>
                              <a:pt x="18440" y="15019"/>
                              <a:pt x="18440" y="10800"/>
                            </a:cubicBezTo>
                            <a:cubicBezTo>
                              <a:pt x="18440" y="6581"/>
                              <a:pt x="15019" y="3160"/>
                              <a:pt x="10800" y="3160"/>
                            </a:cubicBezTo>
                            <a:cubicBezTo>
                              <a:pt x="6581" y="3160"/>
                              <a:pt x="3160" y="6581"/>
                              <a:pt x="3160" y="10800"/>
                            </a:cubicBezTo>
                            <a:close/>
                          </a:path>
                        </a:pathLst>
                      </a:custGeom>
                      <a:gradFill rotWithShape="1">
                        <a:gsLst>
                          <a:gs pos="0">
                            <a:srgbClr val="FFFF00"/>
                          </a:gs>
                          <a:gs pos="50000">
                            <a:srgbClr val="F58907"/>
                          </a:gs>
                          <a:gs pos="100000">
                            <a:srgbClr val="FFFF00"/>
                          </a:gs>
                        </a:gsLst>
                        <a:lin ang="2700000" scaled="1"/>
                      </a:gradFill>
                      <a:ln w="9525">
                        <a:solidFill>
                          <a:schemeClr val="tx1"/>
                        </a:solidFill>
                        <a:round/>
                        <a:headEnd/>
                        <a:tailEnd/>
                      </a:ln>
                      <a:effectLst/>
                    </p:spPr>
                    <p:txBody>
                      <a:bodyPr wrap="none" anchor="ctr"/>
                      <a:lstStyle/>
                      <a:p>
                        <a:endParaRPr lang="en-GB"/>
                      </a:p>
                    </p:txBody>
                  </p:sp>
                  <p:sp>
                    <p:nvSpPr>
                      <p:cNvPr id="228402" name="Line 50"/>
                      <p:cNvSpPr>
                        <a:spLocks noChangeShapeType="1"/>
                      </p:cNvSpPr>
                      <p:nvPr/>
                    </p:nvSpPr>
                    <p:spPr bwMode="auto">
                      <a:xfrm flipH="1">
                        <a:off x="1399" y="1764"/>
                        <a:ext cx="9" cy="275"/>
                      </a:xfrm>
                      <a:prstGeom prst="line">
                        <a:avLst/>
                      </a:prstGeom>
                      <a:noFill/>
                      <a:ln w="9525">
                        <a:solidFill>
                          <a:schemeClr val="tx1"/>
                        </a:solidFill>
                        <a:round/>
                        <a:headEnd/>
                        <a:tailEnd/>
                      </a:ln>
                      <a:effectLst/>
                    </p:spPr>
                    <p:txBody>
                      <a:bodyPr/>
                      <a:lstStyle/>
                      <a:p>
                        <a:endParaRPr lang="en-GB"/>
                      </a:p>
                    </p:txBody>
                  </p:sp>
                  <p:sp>
                    <p:nvSpPr>
                      <p:cNvPr id="228403" name="Line 51"/>
                      <p:cNvSpPr>
                        <a:spLocks noChangeShapeType="1"/>
                      </p:cNvSpPr>
                      <p:nvPr/>
                    </p:nvSpPr>
                    <p:spPr bwMode="auto">
                      <a:xfrm>
                        <a:off x="1417" y="3429"/>
                        <a:ext cx="9" cy="284"/>
                      </a:xfrm>
                      <a:prstGeom prst="line">
                        <a:avLst/>
                      </a:prstGeom>
                      <a:noFill/>
                      <a:ln w="9525">
                        <a:solidFill>
                          <a:schemeClr val="tx1"/>
                        </a:solidFill>
                        <a:round/>
                        <a:headEnd/>
                        <a:tailEnd/>
                      </a:ln>
                      <a:effectLst/>
                    </p:spPr>
                    <p:txBody>
                      <a:bodyPr/>
                      <a:lstStyle/>
                      <a:p>
                        <a:endParaRPr lang="en-GB"/>
                      </a:p>
                    </p:txBody>
                  </p:sp>
                  <p:sp>
                    <p:nvSpPr>
                      <p:cNvPr id="228404" name="Line 52"/>
                      <p:cNvSpPr>
                        <a:spLocks noChangeShapeType="1"/>
                      </p:cNvSpPr>
                      <p:nvPr/>
                    </p:nvSpPr>
                    <p:spPr bwMode="auto">
                      <a:xfrm>
                        <a:off x="2139" y="2725"/>
                        <a:ext cx="302" cy="0"/>
                      </a:xfrm>
                      <a:prstGeom prst="line">
                        <a:avLst/>
                      </a:prstGeom>
                      <a:noFill/>
                      <a:ln w="9525">
                        <a:solidFill>
                          <a:schemeClr val="tx1"/>
                        </a:solidFill>
                        <a:round/>
                        <a:headEnd/>
                        <a:tailEnd/>
                      </a:ln>
                      <a:effectLst/>
                    </p:spPr>
                    <p:txBody>
                      <a:bodyPr/>
                      <a:lstStyle/>
                      <a:p>
                        <a:endParaRPr lang="en-GB"/>
                      </a:p>
                    </p:txBody>
                  </p:sp>
                  <p:sp>
                    <p:nvSpPr>
                      <p:cNvPr id="228405" name="Line 53"/>
                      <p:cNvSpPr>
                        <a:spLocks noChangeShapeType="1"/>
                      </p:cNvSpPr>
                      <p:nvPr/>
                    </p:nvSpPr>
                    <p:spPr bwMode="auto">
                      <a:xfrm flipV="1">
                        <a:off x="411" y="2725"/>
                        <a:ext cx="292" cy="9"/>
                      </a:xfrm>
                      <a:prstGeom prst="line">
                        <a:avLst/>
                      </a:prstGeom>
                      <a:noFill/>
                      <a:ln w="9525">
                        <a:solidFill>
                          <a:schemeClr val="tx1"/>
                        </a:solidFill>
                        <a:round/>
                        <a:headEnd/>
                        <a:tailEnd/>
                      </a:ln>
                      <a:effectLst/>
                    </p:spPr>
                    <p:txBody>
                      <a:bodyPr/>
                      <a:lstStyle/>
                      <a:p>
                        <a:endParaRPr lang="en-GB"/>
                      </a:p>
                    </p:txBody>
                  </p:sp>
                </p:grpSp>
                <p:sp>
                  <p:nvSpPr>
                    <p:cNvPr id="228406" name="Line 54"/>
                    <p:cNvSpPr>
                      <a:spLocks noChangeShapeType="1"/>
                    </p:cNvSpPr>
                    <p:nvPr/>
                  </p:nvSpPr>
                  <p:spPr bwMode="auto">
                    <a:xfrm flipH="1">
                      <a:off x="1929" y="2048"/>
                      <a:ext cx="202" cy="201"/>
                    </a:xfrm>
                    <a:prstGeom prst="line">
                      <a:avLst/>
                    </a:prstGeom>
                    <a:noFill/>
                    <a:ln w="9525">
                      <a:solidFill>
                        <a:schemeClr val="tx1"/>
                      </a:solidFill>
                      <a:round/>
                      <a:headEnd/>
                      <a:tailEnd/>
                    </a:ln>
                    <a:effectLst/>
                  </p:spPr>
                  <p:txBody>
                    <a:bodyPr/>
                    <a:lstStyle/>
                    <a:p>
                      <a:endParaRPr lang="en-GB"/>
                    </a:p>
                  </p:txBody>
                </p:sp>
                <p:sp>
                  <p:nvSpPr>
                    <p:cNvPr id="228407" name="Line 55"/>
                    <p:cNvSpPr>
                      <a:spLocks noChangeShapeType="1"/>
                    </p:cNvSpPr>
                    <p:nvPr/>
                  </p:nvSpPr>
                  <p:spPr bwMode="auto">
                    <a:xfrm>
                      <a:off x="1902" y="3247"/>
                      <a:ext cx="201" cy="218"/>
                    </a:xfrm>
                    <a:prstGeom prst="line">
                      <a:avLst/>
                    </a:prstGeom>
                    <a:noFill/>
                    <a:ln w="9525">
                      <a:solidFill>
                        <a:schemeClr val="tx1"/>
                      </a:solidFill>
                      <a:round/>
                      <a:headEnd/>
                      <a:tailEnd/>
                    </a:ln>
                    <a:effectLst/>
                  </p:spPr>
                  <p:txBody>
                    <a:bodyPr/>
                    <a:lstStyle/>
                    <a:p>
                      <a:endParaRPr lang="en-GB"/>
                    </a:p>
                  </p:txBody>
                </p:sp>
                <p:sp>
                  <p:nvSpPr>
                    <p:cNvPr id="228408" name="Line 56"/>
                    <p:cNvSpPr>
                      <a:spLocks noChangeShapeType="1"/>
                    </p:cNvSpPr>
                    <p:nvPr/>
                  </p:nvSpPr>
                  <p:spPr bwMode="auto">
                    <a:xfrm flipH="1">
                      <a:off x="713" y="3219"/>
                      <a:ext cx="210" cy="200"/>
                    </a:xfrm>
                    <a:prstGeom prst="line">
                      <a:avLst/>
                    </a:prstGeom>
                    <a:noFill/>
                    <a:ln w="9525">
                      <a:solidFill>
                        <a:schemeClr val="tx1"/>
                      </a:solidFill>
                      <a:round/>
                      <a:headEnd/>
                      <a:tailEnd/>
                    </a:ln>
                    <a:effectLst/>
                  </p:spPr>
                  <p:txBody>
                    <a:bodyPr/>
                    <a:lstStyle/>
                    <a:p>
                      <a:endParaRPr lang="en-GB"/>
                    </a:p>
                  </p:txBody>
                </p:sp>
                <p:sp>
                  <p:nvSpPr>
                    <p:cNvPr id="228409" name="Line 57"/>
                    <p:cNvSpPr>
                      <a:spLocks noChangeShapeType="1"/>
                    </p:cNvSpPr>
                    <p:nvPr/>
                  </p:nvSpPr>
                  <p:spPr bwMode="auto">
                    <a:xfrm>
                      <a:off x="731" y="2011"/>
                      <a:ext cx="211" cy="211"/>
                    </a:xfrm>
                    <a:prstGeom prst="line">
                      <a:avLst/>
                    </a:prstGeom>
                    <a:noFill/>
                    <a:ln w="9525">
                      <a:solidFill>
                        <a:schemeClr val="tx1"/>
                      </a:solidFill>
                      <a:round/>
                      <a:headEnd/>
                      <a:tailEnd/>
                    </a:ln>
                    <a:effectLst/>
                  </p:spPr>
                  <p:txBody>
                    <a:bodyPr/>
                    <a:lstStyle/>
                    <a:p>
                      <a:endParaRPr lang="en-GB"/>
                    </a:p>
                  </p:txBody>
                </p:sp>
              </p:grpSp>
              <p:sp>
                <p:nvSpPr>
                  <p:cNvPr id="228410" name="Line 58"/>
                  <p:cNvSpPr>
                    <a:spLocks noChangeShapeType="1"/>
                  </p:cNvSpPr>
                  <p:nvPr/>
                </p:nvSpPr>
                <p:spPr bwMode="auto">
                  <a:xfrm>
                    <a:off x="2085" y="3017"/>
                    <a:ext cx="266" cy="119"/>
                  </a:xfrm>
                  <a:prstGeom prst="line">
                    <a:avLst/>
                  </a:prstGeom>
                  <a:noFill/>
                  <a:ln w="9525">
                    <a:solidFill>
                      <a:schemeClr val="tx1"/>
                    </a:solidFill>
                    <a:round/>
                    <a:headEnd/>
                    <a:tailEnd/>
                  </a:ln>
                  <a:effectLst/>
                </p:spPr>
                <p:txBody>
                  <a:bodyPr/>
                  <a:lstStyle/>
                  <a:p>
                    <a:endParaRPr lang="en-GB"/>
                  </a:p>
                </p:txBody>
              </p:sp>
              <p:sp>
                <p:nvSpPr>
                  <p:cNvPr id="228411" name="Line 59"/>
                  <p:cNvSpPr>
                    <a:spLocks noChangeShapeType="1"/>
                  </p:cNvSpPr>
                  <p:nvPr/>
                </p:nvSpPr>
                <p:spPr bwMode="auto">
                  <a:xfrm flipH="1">
                    <a:off x="1042" y="3374"/>
                    <a:ext cx="110" cy="274"/>
                  </a:xfrm>
                  <a:prstGeom prst="line">
                    <a:avLst/>
                  </a:prstGeom>
                  <a:noFill/>
                  <a:ln w="9525">
                    <a:solidFill>
                      <a:schemeClr val="tx1"/>
                    </a:solidFill>
                    <a:round/>
                    <a:headEnd/>
                    <a:tailEnd/>
                  </a:ln>
                  <a:effectLst/>
                </p:spPr>
                <p:txBody>
                  <a:bodyPr/>
                  <a:lstStyle/>
                  <a:p>
                    <a:endParaRPr lang="en-GB"/>
                  </a:p>
                </p:txBody>
              </p:sp>
              <p:sp>
                <p:nvSpPr>
                  <p:cNvPr id="228412" name="Line 60"/>
                  <p:cNvSpPr>
                    <a:spLocks noChangeShapeType="1"/>
                  </p:cNvSpPr>
                  <p:nvPr/>
                </p:nvSpPr>
                <p:spPr bwMode="auto">
                  <a:xfrm>
                    <a:off x="503" y="2359"/>
                    <a:ext cx="265" cy="110"/>
                  </a:xfrm>
                  <a:prstGeom prst="line">
                    <a:avLst/>
                  </a:prstGeom>
                  <a:noFill/>
                  <a:ln w="9525">
                    <a:solidFill>
                      <a:schemeClr val="tx1"/>
                    </a:solidFill>
                    <a:round/>
                    <a:headEnd/>
                    <a:tailEnd/>
                  </a:ln>
                  <a:effectLst/>
                </p:spPr>
                <p:txBody>
                  <a:bodyPr/>
                  <a:lstStyle/>
                  <a:p>
                    <a:endParaRPr lang="en-GB"/>
                  </a:p>
                </p:txBody>
              </p:sp>
            </p:grpSp>
            <p:sp>
              <p:nvSpPr>
                <p:cNvPr id="228413" name="Line 61"/>
                <p:cNvSpPr>
                  <a:spLocks noChangeShapeType="1"/>
                </p:cNvSpPr>
                <p:nvPr/>
              </p:nvSpPr>
              <p:spPr bwMode="auto">
                <a:xfrm flipH="1">
                  <a:off x="1700" y="1829"/>
                  <a:ext cx="101" cy="274"/>
                </a:xfrm>
                <a:prstGeom prst="line">
                  <a:avLst/>
                </a:prstGeom>
                <a:noFill/>
                <a:ln w="9525">
                  <a:solidFill>
                    <a:schemeClr val="tx1"/>
                  </a:solidFill>
                  <a:round/>
                  <a:headEnd/>
                  <a:tailEnd/>
                </a:ln>
                <a:effectLst/>
              </p:spPr>
              <p:txBody>
                <a:bodyPr/>
                <a:lstStyle/>
                <a:p>
                  <a:endParaRPr lang="en-GB"/>
                </a:p>
              </p:txBody>
            </p:sp>
          </p:grpSp>
          <p:sp>
            <p:nvSpPr>
              <p:cNvPr id="228414" name="Line 62"/>
              <p:cNvSpPr>
                <a:spLocks noChangeShapeType="1"/>
              </p:cNvSpPr>
              <p:nvPr/>
            </p:nvSpPr>
            <p:spPr bwMode="auto">
              <a:xfrm>
                <a:off x="1042" y="1830"/>
                <a:ext cx="110" cy="264"/>
              </a:xfrm>
              <a:prstGeom prst="line">
                <a:avLst/>
              </a:prstGeom>
              <a:noFill/>
              <a:ln w="9525">
                <a:solidFill>
                  <a:schemeClr val="tx1"/>
                </a:solidFill>
                <a:round/>
                <a:headEnd/>
                <a:tailEnd/>
              </a:ln>
              <a:effectLst/>
            </p:spPr>
            <p:txBody>
              <a:bodyPr/>
              <a:lstStyle/>
              <a:p>
                <a:endParaRPr lang="en-GB"/>
              </a:p>
            </p:txBody>
          </p:sp>
          <p:sp>
            <p:nvSpPr>
              <p:cNvPr id="228415" name="Line 63"/>
              <p:cNvSpPr>
                <a:spLocks noChangeShapeType="1"/>
              </p:cNvSpPr>
              <p:nvPr/>
            </p:nvSpPr>
            <p:spPr bwMode="auto">
              <a:xfrm flipH="1">
                <a:off x="2084" y="2359"/>
                <a:ext cx="276" cy="101"/>
              </a:xfrm>
              <a:prstGeom prst="line">
                <a:avLst/>
              </a:prstGeom>
              <a:noFill/>
              <a:ln w="9525">
                <a:solidFill>
                  <a:schemeClr val="tx1"/>
                </a:solidFill>
                <a:round/>
                <a:headEnd/>
                <a:tailEnd/>
              </a:ln>
              <a:effectLst/>
            </p:spPr>
            <p:txBody>
              <a:bodyPr/>
              <a:lstStyle/>
              <a:p>
                <a:endParaRPr lang="en-GB"/>
              </a:p>
            </p:txBody>
          </p:sp>
          <p:sp>
            <p:nvSpPr>
              <p:cNvPr id="228416" name="Line 64"/>
              <p:cNvSpPr>
                <a:spLocks noChangeShapeType="1"/>
              </p:cNvSpPr>
              <p:nvPr/>
            </p:nvSpPr>
            <p:spPr bwMode="auto">
              <a:xfrm>
                <a:off x="1681" y="3383"/>
                <a:ext cx="102" cy="265"/>
              </a:xfrm>
              <a:prstGeom prst="line">
                <a:avLst/>
              </a:prstGeom>
              <a:noFill/>
              <a:ln w="9525">
                <a:solidFill>
                  <a:schemeClr val="tx1"/>
                </a:solidFill>
                <a:round/>
                <a:headEnd/>
                <a:tailEnd/>
              </a:ln>
              <a:effectLst/>
            </p:spPr>
            <p:txBody>
              <a:bodyPr/>
              <a:lstStyle/>
              <a:p>
                <a:endParaRPr lang="en-GB"/>
              </a:p>
            </p:txBody>
          </p:sp>
          <p:sp>
            <p:nvSpPr>
              <p:cNvPr id="228417" name="Line 65"/>
              <p:cNvSpPr>
                <a:spLocks noChangeShapeType="1"/>
              </p:cNvSpPr>
              <p:nvPr/>
            </p:nvSpPr>
            <p:spPr bwMode="auto">
              <a:xfrm flipH="1">
                <a:off x="512" y="3017"/>
                <a:ext cx="265" cy="119"/>
              </a:xfrm>
              <a:prstGeom prst="line">
                <a:avLst/>
              </a:prstGeom>
              <a:noFill/>
              <a:ln w="9525">
                <a:solidFill>
                  <a:schemeClr val="tx1"/>
                </a:solidFill>
                <a:round/>
                <a:headEnd/>
                <a:tailEnd/>
              </a:ln>
              <a:effectLst/>
            </p:spPr>
            <p:txBody>
              <a:bodyPr/>
              <a:lstStyle/>
              <a:p>
                <a:endParaRPr lang="en-GB"/>
              </a:p>
            </p:txBody>
          </p:sp>
        </p:grpSp>
        <p:grpSp>
          <p:nvGrpSpPr>
            <p:cNvPr id="15" name="Group 66"/>
            <p:cNvGrpSpPr>
              <a:grpSpLocks/>
            </p:cNvGrpSpPr>
            <p:nvPr/>
          </p:nvGrpSpPr>
          <p:grpSpPr bwMode="auto">
            <a:xfrm>
              <a:off x="2634789" y="3556851"/>
              <a:ext cx="599527" cy="599212"/>
              <a:chOff x="1065" y="1824"/>
              <a:chExt cx="903" cy="1200"/>
            </a:xfrm>
          </p:grpSpPr>
          <p:sp>
            <p:nvSpPr>
              <p:cNvPr id="228419" name="Oval 67"/>
              <p:cNvSpPr>
                <a:spLocks noChangeArrowheads="1"/>
              </p:cNvSpPr>
              <p:nvPr/>
            </p:nvSpPr>
            <p:spPr bwMode="auto">
              <a:xfrm>
                <a:off x="1872" y="2448"/>
                <a:ext cx="96" cy="240"/>
              </a:xfrm>
              <a:prstGeom prst="ellipse">
                <a:avLst/>
              </a:prstGeom>
              <a:solidFill>
                <a:srgbClr val="FFFFCC"/>
              </a:solidFill>
              <a:ln w="9525">
                <a:solidFill>
                  <a:schemeClr val="tx1"/>
                </a:solidFill>
                <a:round/>
                <a:headEnd/>
                <a:tailEnd/>
              </a:ln>
              <a:effectLst/>
            </p:spPr>
            <p:txBody>
              <a:bodyPr wrap="none" anchor="ctr"/>
              <a:lstStyle/>
              <a:p>
                <a:endParaRPr lang="en-GB"/>
              </a:p>
            </p:txBody>
          </p:sp>
          <p:sp>
            <p:nvSpPr>
              <p:cNvPr id="228420" name="Oval 68"/>
              <p:cNvSpPr>
                <a:spLocks noChangeArrowheads="1"/>
              </p:cNvSpPr>
              <p:nvPr/>
            </p:nvSpPr>
            <p:spPr bwMode="auto">
              <a:xfrm>
                <a:off x="1065" y="2448"/>
                <a:ext cx="96" cy="240"/>
              </a:xfrm>
              <a:prstGeom prst="ellipse">
                <a:avLst/>
              </a:prstGeom>
              <a:solidFill>
                <a:srgbClr val="FFFFCC"/>
              </a:solidFill>
              <a:ln w="9525">
                <a:solidFill>
                  <a:schemeClr val="tx1"/>
                </a:solidFill>
                <a:round/>
                <a:headEnd/>
                <a:tailEnd/>
              </a:ln>
              <a:effectLst/>
            </p:spPr>
            <p:txBody>
              <a:bodyPr wrap="none" anchor="ctr"/>
              <a:lstStyle/>
              <a:p>
                <a:endParaRPr lang="en-GB"/>
              </a:p>
            </p:txBody>
          </p:sp>
          <p:grpSp>
            <p:nvGrpSpPr>
              <p:cNvPr id="16" name="Group 69"/>
              <p:cNvGrpSpPr>
                <a:grpSpLocks/>
              </p:cNvGrpSpPr>
              <p:nvPr/>
            </p:nvGrpSpPr>
            <p:grpSpPr bwMode="auto">
              <a:xfrm>
                <a:off x="1104" y="1824"/>
                <a:ext cx="816" cy="1200"/>
                <a:chOff x="1104" y="1824"/>
                <a:chExt cx="816" cy="1200"/>
              </a:xfrm>
            </p:grpSpPr>
            <p:sp>
              <p:nvSpPr>
                <p:cNvPr id="228422" name="AutoShape 70"/>
                <p:cNvSpPr>
                  <a:spLocks noChangeArrowheads="1"/>
                </p:cNvSpPr>
                <p:nvPr/>
              </p:nvSpPr>
              <p:spPr bwMode="auto">
                <a:xfrm>
                  <a:off x="1440" y="1824"/>
                  <a:ext cx="144" cy="192"/>
                </a:xfrm>
                <a:prstGeom prst="triangle">
                  <a:avLst>
                    <a:gd name="adj" fmla="val 50000"/>
                  </a:avLst>
                </a:prstGeom>
                <a:solidFill>
                  <a:srgbClr val="FFFFCC"/>
                </a:solidFill>
                <a:ln w="9525">
                  <a:solidFill>
                    <a:schemeClr val="tx1"/>
                  </a:solidFill>
                  <a:miter lim="800000"/>
                  <a:headEnd/>
                  <a:tailEnd/>
                </a:ln>
                <a:effectLst/>
              </p:spPr>
              <p:txBody>
                <a:bodyPr wrap="none" anchor="ctr"/>
                <a:lstStyle/>
                <a:p>
                  <a:endParaRPr lang="en-GB"/>
                </a:p>
              </p:txBody>
            </p:sp>
            <p:sp>
              <p:nvSpPr>
                <p:cNvPr id="228423" name="Oval 71"/>
                <p:cNvSpPr>
                  <a:spLocks noChangeArrowheads="1"/>
                </p:cNvSpPr>
                <p:nvPr/>
              </p:nvSpPr>
              <p:spPr bwMode="auto">
                <a:xfrm>
                  <a:off x="1104" y="1968"/>
                  <a:ext cx="816" cy="1056"/>
                </a:xfrm>
                <a:prstGeom prst="ellipse">
                  <a:avLst/>
                </a:prstGeom>
                <a:solidFill>
                  <a:srgbClr val="FFFFCC"/>
                </a:solidFill>
                <a:ln w="9525">
                  <a:solidFill>
                    <a:schemeClr val="tx1"/>
                  </a:solidFill>
                  <a:round/>
                  <a:headEnd/>
                  <a:tailEnd/>
                </a:ln>
                <a:effectLst/>
              </p:spPr>
              <p:txBody>
                <a:bodyPr wrap="none" anchor="ctr"/>
                <a:lstStyle/>
                <a:p>
                  <a:endParaRPr lang="en-GB"/>
                </a:p>
              </p:txBody>
            </p:sp>
          </p:grpSp>
        </p:grpSp>
        <p:sp>
          <p:nvSpPr>
            <p:cNvPr id="228424" name="Line 72"/>
            <p:cNvSpPr>
              <a:spLocks noChangeShapeType="1"/>
            </p:cNvSpPr>
            <p:nvPr/>
          </p:nvSpPr>
          <p:spPr bwMode="auto">
            <a:xfrm flipH="1">
              <a:off x="3005740" y="3676839"/>
              <a:ext cx="166589" cy="637753"/>
            </a:xfrm>
            <a:prstGeom prst="line">
              <a:avLst/>
            </a:prstGeom>
            <a:noFill/>
            <a:ln w="31750">
              <a:solidFill>
                <a:srgbClr val="FF0000"/>
              </a:solidFill>
              <a:round/>
              <a:headEnd type="triangle" w="med" len="med"/>
              <a:tailEnd type="triangle" w="med" len="med"/>
            </a:ln>
            <a:effectLst/>
          </p:spPr>
          <p:txBody>
            <a:bodyPr/>
            <a:lstStyle/>
            <a:p>
              <a:endParaRPr lang="en-GB"/>
            </a:p>
          </p:txBody>
        </p:sp>
        <p:sp>
          <p:nvSpPr>
            <p:cNvPr id="228425" name="AutoShape 73"/>
            <p:cNvSpPr>
              <a:spLocks noChangeArrowheads="1"/>
            </p:cNvSpPr>
            <p:nvPr/>
          </p:nvSpPr>
          <p:spPr bwMode="auto">
            <a:xfrm>
              <a:off x="3042545" y="3927723"/>
              <a:ext cx="105571" cy="79992"/>
            </a:xfrm>
            <a:prstGeom prst="irregularSeal1">
              <a:avLst/>
            </a:prstGeom>
            <a:solidFill>
              <a:schemeClr val="bg1"/>
            </a:solidFill>
            <a:ln w="9525">
              <a:solidFill>
                <a:srgbClr val="00B050"/>
              </a:solidFill>
              <a:miter lim="800000"/>
              <a:headEnd/>
              <a:tailEnd/>
            </a:ln>
            <a:effectLst/>
          </p:spPr>
          <p:txBody>
            <a:bodyPr wrap="none" anchor="ctr"/>
            <a:lstStyle/>
            <a:p>
              <a:endParaRPr lang="en-GB"/>
            </a:p>
          </p:txBody>
        </p:sp>
        <p:sp>
          <p:nvSpPr>
            <p:cNvPr id="228426" name="Line 74"/>
            <p:cNvSpPr>
              <a:spLocks noChangeShapeType="1"/>
            </p:cNvSpPr>
            <p:nvPr/>
          </p:nvSpPr>
          <p:spPr bwMode="auto">
            <a:xfrm flipH="1">
              <a:off x="2598953" y="3449953"/>
              <a:ext cx="451340" cy="611574"/>
            </a:xfrm>
            <a:prstGeom prst="line">
              <a:avLst/>
            </a:prstGeom>
            <a:noFill/>
            <a:ln w="31750">
              <a:solidFill>
                <a:srgbClr val="FF0000"/>
              </a:solidFill>
              <a:round/>
              <a:headEnd type="triangle" w="med" len="med"/>
              <a:tailEnd type="triangle" w="med" len="med"/>
            </a:ln>
            <a:effectLst/>
          </p:spPr>
          <p:txBody>
            <a:bodyPr/>
            <a:lstStyle/>
            <a:p>
              <a:endParaRPr lang="en-GB"/>
            </a:p>
          </p:txBody>
        </p:sp>
        <p:sp>
          <p:nvSpPr>
            <p:cNvPr id="228427" name="Line 75"/>
            <p:cNvSpPr>
              <a:spLocks noChangeShapeType="1"/>
            </p:cNvSpPr>
            <p:nvPr/>
          </p:nvSpPr>
          <p:spPr bwMode="auto">
            <a:xfrm flipH="1">
              <a:off x="2997023" y="3463043"/>
              <a:ext cx="44553" cy="837733"/>
            </a:xfrm>
            <a:prstGeom prst="line">
              <a:avLst/>
            </a:prstGeom>
            <a:noFill/>
            <a:ln w="38100">
              <a:solidFill>
                <a:srgbClr val="FF0000"/>
              </a:solidFill>
              <a:prstDash val="sysDot"/>
              <a:round/>
              <a:headEnd/>
              <a:tailEnd/>
            </a:ln>
            <a:effectLst/>
          </p:spPr>
          <p:txBody>
            <a:bodyPr/>
            <a:lstStyle/>
            <a:p>
              <a:endParaRPr lang="en-GB"/>
            </a:p>
          </p:txBody>
        </p:sp>
        <p:sp>
          <p:nvSpPr>
            <p:cNvPr id="228428" name="AutoShape 76"/>
            <p:cNvSpPr>
              <a:spLocks noChangeArrowheads="1"/>
            </p:cNvSpPr>
            <p:nvPr/>
          </p:nvSpPr>
          <p:spPr bwMode="auto">
            <a:xfrm>
              <a:off x="2746171" y="3765557"/>
              <a:ext cx="105571" cy="79992"/>
            </a:xfrm>
            <a:prstGeom prst="irregularSeal1">
              <a:avLst/>
            </a:prstGeom>
            <a:solidFill>
              <a:schemeClr val="bg1"/>
            </a:solidFill>
            <a:ln w="9525">
              <a:solidFill>
                <a:srgbClr val="00B050"/>
              </a:solidFill>
              <a:miter lim="800000"/>
              <a:headEnd/>
              <a:tailEnd/>
            </a:ln>
            <a:effectLst/>
          </p:spPr>
          <p:txBody>
            <a:bodyPr wrap="none" anchor="ctr"/>
            <a:lstStyle/>
            <a:p>
              <a:endParaRPr lang="en-GB"/>
            </a:p>
          </p:txBody>
        </p:sp>
        <p:grpSp>
          <p:nvGrpSpPr>
            <p:cNvPr id="17" name="Group 78"/>
            <p:cNvGrpSpPr>
              <a:grpSpLocks/>
            </p:cNvGrpSpPr>
            <p:nvPr/>
          </p:nvGrpSpPr>
          <p:grpSpPr bwMode="auto">
            <a:xfrm>
              <a:off x="3865805" y="3268153"/>
              <a:ext cx="1656205" cy="1218785"/>
              <a:chOff x="411" y="1753"/>
              <a:chExt cx="2030" cy="1968"/>
            </a:xfrm>
          </p:grpSpPr>
          <p:grpSp>
            <p:nvGrpSpPr>
              <p:cNvPr id="18" name="Group 79"/>
              <p:cNvGrpSpPr>
                <a:grpSpLocks/>
              </p:cNvGrpSpPr>
              <p:nvPr/>
            </p:nvGrpSpPr>
            <p:grpSpPr bwMode="auto">
              <a:xfrm>
                <a:off x="411" y="1753"/>
                <a:ext cx="2030" cy="1968"/>
                <a:chOff x="411" y="1753"/>
                <a:chExt cx="2030" cy="1968"/>
              </a:xfrm>
            </p:grpSpPr>
            <p:grpSp>
              <p:nvGrpSpPr>
                <p:cNvPr id="19" name="Group 80"/>
                <p:cNvGrpSpPr>
                  <a:grpSpLocks/>
                </p:cNvGrpSpPr>
                <p:nvPr/>
              </p:nvGrpSpPr>
              <p:grpSpPr bwMode="auto">
                <a:xfrm>
                  <a:off x="411" y="1753"/>
                  <a:ext cx="2030" cy="1968"/>
                  <a:chOff x="411" y="1753"/>
                  <a:chExt cx="2030" cy="1968"/>
                </a:xfrm>
              </p:grpSpPr>
              <p:grpSp>
                <p:nvGrpSpPr>
                  <p:cNvPr id="20" name="Group 81"/>
                  <p:cNvGrpSpPr>
                    <a:grpSpLocks/>
                  </p:cNvGrpSpPr>
                  <p:nvPr/>
                </p:nvGrpSpPr>
                <p:grpSpPr bwMode="auto">
                  <a:xfrm>
                    <a:off x="411" y="1753"/>
                    <a:ext cx="2030" cy="1968"/>
                    <a:chOff x="411" y="1753"/>
                    <a:chExt cx="2030" cy="1968"/>
                  </a:xfrm>
                </p:grpSpPr>
                <p:grpSp>
                  <p:nvGrpSpPr>
                    <p:cNvPr id="21" name="Group 82"/>
                    <p:cNvGrpSpPr>
                      <a:grpSpLocks/>
                    </p:cNvGrpSpPr>
                    <p:nvPr/>
                  </p:nvGrpSpPr>
                  <p:grpSpPr bwMode="auto">
                    <a:xfrm>
                      <a:off x="411" y="1753"/>
                      <a:ext cx="2030" cy="1968"/>
                      <a:chOff x="411" y="1753"/>
                      <a:chExt cx="2030" cy="1968"/>
                    </a:xfrm>
                  </p:grpSpPr>
                  <p:sp>
                    <p:nvSpPr>
                      <p:cNvPr id="228435" name="AutoShape 83"/>
                      <p:cNvSpPr>
                        <a:spLocks noChangeArrowheads="1"/>
                      </p:cNvSpPr>
                      <p:nvPr/>
                    </p:nvSpPr>
                    <p:spPr bwMode="auto">
                      <a:xfrm>
                        <a:off x="416" y="1753"/>
                        <a:ext cx="2016" cy="1968"/>
                      </a:xfrm>
                      <a:custGeom>
                        <a:avLst/>
                        <a:gdLst>
                          <a:gd name="G0" fmla="+- 3160 0 0"/>
                          <a:gd name="G1" fmla="+- 21600 0 3160"/>
                          <a:gd name="G2" fmla="+- 21600 0 316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160" y="10800"/>
                            </a:moveTo>
                            <a:cubicBezTo>
                              <a:pt x="3160" y="15019"/>
                              <a:pt x="6581" y="18440"/>
                              <a:pt x="10800" y="18440"/>
                            </a:cubicBezTo>
                            <a:cubicBezTo>
                              <a:pt x="15019" y="18440"/>
                              <a:pt x="18440" y="15019"/>
                              <a:pt x="18440" y="10800"/>
                            </a:cubicBezTo>
                            <a:cubicBezTo>
                              <a:pt x="18440" y="6581"/>
                              <a:pt x="15019" y="3160"/>
                              <a:pt x="10800" y="3160"/>
                            </a:cubicBezTo>
                            <a:cubicBezTo>
                              <a:pt x="6581" y="3160"/>
                              <a:pt x="3160" y="6581"/>
                              <a:pt x="3160" y="10800"/>
                            </a:cubicBezTo>
                            <a:close/>
                          </a:path>
                        </a:pathLst>
                      </a:custGeom>
                      <a:gradFill rotWithShape="1">
                        <a:gsLst>
                          <a:gs pos="0">
                            <a:srgbClr val="FFFF00"/>
                          </a:gs>
                          <a:gs pos="50000">
                            <a:srgbClr val="F58907"/>
                          </a:gs>
                          <a:gs pos="100000">
                            <a:srgbClr val="FFFF00"/>
                          </a:gs>
                        </a:gsLst>
                        <a:lin ang="2700000" scaled="1"/>
                      </a:gradFill>
                      <a:ln w="9525">
                        <a:solidFill>
                          <a:schemeClr val="tx1"/>
                        </a:solidFill>
                        <a:round/>
                        <a:headEnd/>
                        <a:tailEnd/>
                      </a:ln>
                      <a:effectLst/>
                    </p:spPr>
                    <p:txBody>
                      <a:bodyPr wrap="none" anchor="ctr"/>
                      <a:lstStyle/>
                      <a:p>
                        <a:endParaRPr lang="en-GB"/>
                      </a:p>
                    </p:txBody>
                  </p:sp>
                  <p:sp>
                    <p:nvSpPr>
                      <p:cNvPr id="228436" name="Line 84"/>
                      <p:cNvSpPr>
                        <a:spLocks noChangeShapeType="1"/>
                      </p:cNvSpPr>
                      <p:nvPr/>
                    </p:nvSpPr>
                    <p:spPr bwMode="auto">
                      <a:xfrm flipH="1">
                        <a:off x="1399" y="1764"/>
                        <a:ext cx="9" cy="275"/>
                      </a:xfrm>
                      <a:prstGeom prst="line">
                        <a:avLst/>
                      </a:prstGeom>
                      <a:noFill/>
                      <a:ln w="9525">
                        <a:solidFill>
                          <a:schemeClr val="tx1"/>
                        </a:solidFill>
                        <a:round/>
                        <a:headEnd/>
                        <a:tailEnd/>
                      </a:ln>
                      <a:effectLst/>
                    </p:spPr>
                    <p:txBody>
                      <a:bodyPr/>
                      <a:lstStyle/>
                      <a:p>
                        <a:endParaRPr lang="en-GB"/>
                      </a:p>
                    </p:txBody>
                  </p:sp>
                  <p:sp>
                    <p:nvSpPr>
                      <p:cNvPr id="228437" name="Line 85"/>
                      <p:cNvSpPr>
                        <a:spLocks noChangeShapeType="1"/>
                      </p:cNvSpPr>
                      <p:nvPr/>
                    </p:nvSpPr>
                    <p:spPr bwMode="auto">
                      <a:xfrm>
                        <a:off x="1417" y="3429"/>
                        <a:ext cx="9" cy="284"/>
                      </a:xfrm>
                      <a:prstGeom prst="line">
                        <a:avLst/>
                      </a:prstGeom>
                      <a:noFill/>
                      <a:ln w="9525">
                        <a:solidFill>
                          <a:schemeClr val="tx1"/>
                        </a:solidFill>
                        <a:round/>
                        <a:headEnd/>
                        <a:tailEnd/>
                      </a:ln>
                      <a:effectLst/>
                    </p:spPr>
                    <p:txBody>
                      <a:bodyPr/>
                      <a:lstStyle/>
                      <a:p>
                        <a:endParaRPr lang="en-GB"/>
                      </a:p>
                    </p:txBody>
                  </p:sp>
                  <p:sp>
                    <p:nvSpPr>
                      <p:cNvPr id="228438" name="Line 86"/>
                      <p:cNvSpPr>
                        <a:spLocks noChangeShapeType="1"/>
                      </p:cNvSpPr>
                      <p:nvPr/>
                    </p:nvSpPr>
                    <p:spPr bwMode="auto">
                      <a:xfrm>
                        <a:off x="2139" y="2725"/>
                        <a:ext cx="302" cy="0"/>
                      </a:xfrm>
                      <a:prstGeom prst="line">
                        <a:avLst/>
                      </a:prstGeom>
                      <a:noFill/>
                      <a:ln w="9525">
                        <a:solidFill>
                          <a:schemeClr val="tx1"/>
                        </a:solidFill>
                        <a:round/>
                        <a:headEnd/>
                        <a:tailEnd/>
                      </a:ln>
                      <a:effectLst/>
                    </p:spPr>
                    <p:txBody>
                      <a:bodyPr/>
                      <a:lstStyle/>
                      <a:p>
                        <a:endParaRPr lang="en-GB"/>
                      </a:p>
                    </p:txBody>
                  </p:sp>
                  <p:sp>
                    <p:nvSpPr>
                      <p:cNvPr id="228439" name="Line 87"/>
                      <p:cNvSpPr>
                        <a:spLocks noChangeShapeType="1"/>
                      </p:cNvSpPr>
                      <p:nvPr/>
                    </p:nvSpPr>
                    <p:spPr bwMode="auto">
                      <a:xfrm flipV="1">
                        <a:off x="411" y="2725"/>
                        <a:ext cx="292" cy="9"/>
                      </a:xfrm>
                      <a:prstGeom prst="line">
                        <a:avLst/>
                      </a:prstGeom>
                      <a:noFill/>
                      <a:ln w="9525">
                        <a:solidFill>
                          <a:schemeClr val="tx1"/>
                        </a:solidFill>
                        <a:round/>
                        <a:headEnd/>
                        <a:tailEnd/>
                      </a:ln>
                      <a:effectLst/>
                    </p:spPr>
                    <p:txBody>
                      <a:bodyPr/>
                      <a:lstStyle/>
                      <a:p>
                        <a:endParaRPr lang="en-GB"/>
                      </a:p>
                    </p:txBody>
                  </p:sp>
                </p:grpSp>
                <p:sp>
                  <p:nvSpPr>
                    <p:cNvPr id="228440" name="Line 88"/>
                    <p:cNvSpPr>
                      <a:spLocks noChangeShapeType="1"/>
                    </p:cNvSpPr>
                    <p:nvPr/>
                  </p:nvSpPr>
                  <p:spPr bwMode="auto">
                    <a:xfrm flipH="1">
                      <a:off x="1929" y="2048"/>
                      <a:ext cx="202" cy="201"/>
                    </a:xfrm>
                    <a:prstGeom prst="line">
                      <a:avLst/>
                    </a:prstGeom>
                    <a:noFill/>
                    <a:ln w="9525">
                      <a:solidFill>
                        <a:schemeClr val="tx1"/>
                      </a:solidFill>
                      <a:round/>
                      <a:headEnd/>
                      <a:tailEnd/>
                    </a:ln>
                    <a:effectLst/>
                  </p:spPr>
                  <p:txBody>
                    <a:bodyPr/>
                    <a:lstStyle/>
                    <a:p>
                      <a:endParaRPr lang="en-GB"/>
                    </a:p>
                  </p:txBody>
                </p:sp>
                <p:sp>
                  <p:nvSpPr>
                    <p:cNvPr id="228441" name="Line 89"/>
                    <p:cNvSpPr>
                      <a:spLocks noChangeShapeType="1"/>
                    </p:cNvSpPr>
                    <p:nvPr/>
                  </p:nvSpPr>
                  <p:spPr bwMode="auto">
                    <a:xfrm>
                      <a:off x="1902" y="3247"/>
                      <a:ext cx="201" cy="218"/>
                    </a:xfrm>
                    <a:prstGeom prst="line">
                      <a:avLst/>
                    </a:prstGeom>
                    <a:noFill/>
                    <a:ln w="9525">
                      <a:solidFill>
                        <a:schemeClr val="tx1"/>
                      </a:solidFill>
                      <a:round/>
                      <a:headEnd/>
                      <a:tailEnd/>
                    </a:ln>
                    <a:effectLst/>
                  </p:spPr>
                  <p:txBody>
                    <a:bodyPr/>
                    <a:lstStyle/>
                    <a:p>
                      <a:endParaRPr lang="en-GB"/>
                    </a:p>
                  </p:txBody>
                </p:sp>
                <p:sp>
                  <p:nvSpPr>
                    <p:cNvPr id="228442" name="Line 90"/>
                    <p:cNvSpPr>
                      <a:spLocks noChangeShapeType="1"/>
                    </p:cNvSpPr>
                    <p:nvPr/>
                  </p:nvSpPr>
                  <p:spPr bwMode="auto">
                    <a:xfrm flipH="1">
                      <a:off x="713" y="3219"/>
                      <a:ext cx="210" cy="200"/>
                    </a:xfrm>
                    <a:prstGeom prst="line">
                      <a:avLst/>
                    </a:prstGeom>
                    <a:noFill/>
                    <a:ln w="9525">
                      <a:solidFill>
                        <a:schemeClr val="tx1"/>
                      </a:solidFill>
                      <a:round/>
                      <a:headEnd/>
                      <a:tailEnd/>
                    </a:ln>
                    <a:effectLst/>
                  </p:spPr>
                  <p:txBody>
                    <a:bodyPr/>
                    <a:lstStyle/>
                    <a:p>
                      <a:endParaRPr lang="en-GB"/>
                    </a:p>
                  </p:txBody>
                </p:sp>
                <p:sp>
                  <p:nvSpPr>
                    <p:cNvPr id="228443" name="Line 91"/>
                    <p:cNvSpPr>
                      <a:spLocks noChangeShapeType="1"/>
                    </p:cNvSpPr>
                    <p:nvPr/>
                  </p:nvSpPr>
                  <p:spPr bwMode="auto">
                    <a:xfrm>
                      <a:off x="731" y="2011"/>
                      <a:ext cx="211" cy="211"/>
                    </a:xfrm>
                    <a:prstGeom prst="line">
                      <a:avLst/>
                    </a:prstGeom>
                    <a:noFill/>
                    <a:ln w="9525">
                      <a:solidFill>
                        <a:schemeClr val="tx1"/>
                      </a:solidFill>
                      <a:round/>
                      <a:headEnd/>
                      <a:tailEnd/>
                    </a:ln>
                    <a:effectLst/>
                  </p:spPr>
                  <p:txBody>
                    <a:bodyPr/>
                    <a:lstStyle/>
                    <a:p>
                      <a:endParaRPr lang="en-GB"/>
                    </a:p>
                  </p:txBody>
                </p:sp>
              </p:grpSp>
              <p:sp>
                <p:nvSpPr>
                  <p:cNvPr id="228444" name="Line 92"/>
                  <p:cNvSpPr>
                    <a:spLocks noChangeShapeType="1"/>
                  </p:cNvSpPr>
                  <p:nvPr/>
                </p:nvSpPr>
                <p:spPr bwMode="auto">
                  <a:xfrm>
                    <a:off x="2085" y="3017"/>
                    <a:ext cx="266" cy="119"/>
                  </a:xfrm>
                  <a:prstGeom prst="line">
                    <a:avLst/>
                  </a:prstGeom>
                  <a:noFill/>
                  <a:ln w="9525">
                    <a:solidFill>
                      <a:schemeClr val="tx1"/>
                    </a:solidFill>
                    <a:round/>
                    <a:headEnd/>
                    <a:tailEnd/>
                  </a:ln>
                  <a:effectLst/>
                </p:spPr>
                <p:txBody>
                  <a:bodyPr/>
                  <a:lstStyle/>
                  <a:p>
                    <a:endParaRPr lang="en-GB"/>
                  </a:p>
                </p:txBody>
              </p:sp>
              <p:sp>
                <p:nvSpPr>
                  <p:cNvPr id="228445" name="Line 93"/>
                  <p:cNvSpPr>
                    <a:spLocks noChangeShapeType="1"/>
                  </p:cNvSpPr>
                  <p:nvPr/>
                </p:nvSpPr>
                <p:spPr bwMode="auto">
                  <a:xfrm flipH="1">
                    <a:off x="1042" y="3374"/>
                    <a:ext cx="110" cy="274"/>
                  </a:xfrm>
                  <a:prstGeom prst="line">
                    <a:avLst/>
                  </a:prstGeom>
                  <a:noFill/>
                  <a:ln w="9525">
                    <a:solidFill>
                      <a:schemeClr val="tx1"/>
                    </a:solidFill>
                    <a:round/>
                    <a:headEnd/>
                    <a:tailEnd/>
                  </a:ln>
                  <a:effectLst/>
                </p:spPr>
                <p:txBody>
                  <a:bodyPr/>
                  <a:lstStyle/>
                  <a:p>
                    <a:endParaRPr lang="en-GB"/>
                  </a:p>
                </p:txBody>
              </p:sp>
              <p:sp>
                <p:nvSpPr>
                  <p:cNvPr id="228446" name="Line 94"/>
                  <p:cNvSpPr>
                    <a:spLocks noChangeShapeType="1"/>
                  </p:cNvSpPr>
                  <p:nvPr/>
                </p:nvSpPr>
                <p:spPr bwMode="auto">
                  <a:xfrm>
                    <a:off x="503" y="2359"/>
                    <a:ext cx="265" cy="110"/>
                  </a:xfrm>
                  <a:prstGeom prst="line">
                    <a:avLst/>
                  </a:prstGeom>
                  <a:noFill/>
                  <a:ln w="9525">
                    <a:solidFill>
                      <a:schemeClr val="tx1"/>
                    </a:solidFill>
                    <a:round/>
                    <a:headEnd/>
                    <a:tailEnd/>
                  </a:ln>
                  <a:effectLst/>
                </p:spPr>
                <p:txBody>
                  <a:bodyPr/>
                  <a:lstStyle/>
                  <a:p>
                    <a:endParaRPr lang="en-GB"/>
                  </a:p>
                </p:txBody>
              </p:sp>
            </p:grpSp>
            <p:sp>
              <p:nvSpPr>
                <p:cNvPr id="228447" name="Line 95"/>
                <p:cNvSpPr>
                  <a:spLocks noChangeShapeType="1"/>
                </p:cNvSpPr>
                <p:nvPr/>
              </p:nvSpPr>
              <p:spPr bwMode="auto">
                <a:xfrm flipH="1">
                  <a:off x="1700" y="1829"/>
                  <a:ext cx="101" cy="274"/>
                </a:xfrm>
                <a:prstGeom prst="line">
                  <a:avLst/>
                </a:prstGeom>
                <a:noFill/>
                <a:ln w="9525">
                  <a:solidFill>
                    <a:schemeClr val="tx1"/>
                  </a:solidFill>
                  <a:round/>
                  <a:headEnd/>
                  <a:tailEnd/>
                </a:ln>
                <a:effectLst/>
              </p:spPr>
              <p:txBody>
                <a:bodyPr/>
                <a:lstStyle/>
                <a:p>
                  <a:endParaRPr lang="en-GB"/>
                </a:p>
              </p:txBody>
            </p:sp>
          </p:grpSp>
          <p:sp>
            <p:nvSpPr>
              <p:cNvPr id="228448" name="Line 96"/>
              <p:cNvSpPr>
                <a:spLocks noChangeShapeType="1"/>
              </p:cNvSpPr>
              <p:nvPr/>
            </p:nvSpPr>
            <p:spPr bwMode="auto">
              <a:xfrm>
                <a:off x="1042" y="1830"/>
                <a:ext cx="110" cy="264"/>
              </a:xfrm>
              <a:prstGeom prst="line">
                <a:avLst/>
              </a:prstGeom>
              <a:noFill/>
              <a:ln w="9525">
                <a:solidFill>
                  <a:schemeClr val="tx1"/>
                </a:solidFill>
                <a:round/>
                <a:headEnd/>
                <a:tailEnd/>
              </a:ln>
              <a:effectLst/>
            </p:spPr>
            <p:txBody>
              <a:bodyPr/>
              <a:lstStyle/>
              <a:p>
                <a:endParaRPr lang="en-GB"/>
              </a:p>
            </p:txBody>
          </p:sp>
          <p:sp>
            <p:nvSpPr>
              <p:cNvPr id="228449" name="Line 97"/>
              <p:cNvSpPr>
                <a:spLocks noChangeShapeType="1"/>
              </p:cNvSpPr>
              <p:nvPr/>
            </p:nvSpPr>
            <p:spPr bwMode="auto">
              <a:xfrm flipH="1">
                <a:off x="2084" y="2359"/>
                <a:ext cx="276" cy="101"/>
              </a:xfrm>
              <a:prstGeom prst="line">
                <a:avLst/>
              </a:prstGeom>
              <a:noFill/>
              <a:ln w="9525">
                <a:solidFill>
                  <a:schemeClr val="tx1"/>
                </a:solidFill>
                <a:round/>
                <a:headEnd/>
                <a:tailEnd/>
              </a:ln>
              <a:effectLst/>
            </p:spPr>
            <p:txBody>
              <a:bodyPr/>
              <a:lstStyle/>
              <a:p>
                <a:endParaRPr lang="en-GB"/>
              </a:p>
            </p:txBody>
          </p:sp>
          <p:sp>
            <p:nvSpPr>
              <p:cNvPr id="228450" name="Line 98"/>
              <p:cNvSpPr>
                <a:spLocks noChangeShapeType="1"/>
              </p:cNvSpPr>
              <p:nvPr/>
            </p:nvSpPr>
            <p:spPr bwMode="auto">
              <a:xfrm>
                <a:off x="1681" y="3383"/>
                <a:ext cx="102" cy="265"/>
              </a:xfrm>
              <a:prstGeom prst="line">
                <a:avLst/>
              </a:prstGeom>
              <a:noFill/>
              <a:ln w="9525">
                <a:solidFill>
                  <a:schemeClr val="tx1"/>
                </a:solidFill>
                <a:round/>
                <a:headEnd/>
                <a:tailEnd/>
              </a:ln>
              <a:effectLst/>
            </p:spPr>
            <p:txBody>
              <a:bodyPr/>
              <a:lstStyle/>
              <a:p>
                <a:endParaRPr lang="en-GB"/>
              </a:p>
            </p:txBody>
          </p:sp>
          <p:sp>
            <p:nvSpPr>
              <p:cNvPr id="228451" name="Line 99"/>
              <p:cNvSpPr>
                <a:spLocks noChangeShapeType="1"/>
              </p:cNvSpPr>
              <p:nvPr/>
            </p:nvSpPr>
            <p:spPr bwMode="auto">
              <a:xfrm flipH="1">
                <a:off x="512" y="3017"/>
                <a:ext cx="265" cy="119"/>
              </a:xfrm>
              <a:prstGeom prst="line">
                <a:avLst/>
              </a:prstGeom>
              <a:noFill/>
              <a:ln w="9525">
                <a:solidFill>
                  <a:schemeClr val="tx1"/>
                </a:solidFill>
                <a:round/>
                <a:headEnd/>
                <a:tailEnd/>
              </a:ln>
              <a:effectLst/>
            </p:spPr>
            <p:txBody>
              <a:bodyPr/>
              <a:lstStyle/>
              <a:p>
                <a:endParaRPr lang="en-GB"/>
              </a:p>
            </p:txBody>
          </p:sp>
        </p:grpSp>
        <p:grpSp>
          <p:nvGrpSpPr>
            <p:cNvPr id="22" name="Group 100"/>
            <p:cNvGrpSpPr>
              <a:grpSpLocks/>
            </p:cNvGrpSpPr>
            <p:nvPr/>
          </p:nvGrpSpPr>
          <p:grpSpPr bwMode="auto">
            <a:xfrm>
              <a:off x="4409156" y="3580121"/>
              <a:ext cx="599527" cy="599212"/>
              <a:chOff x="1065" y="1824"/>
              <a:chExt cx="903" cy="1200"/>
            </a:xfrm>
          </p:grpSpPr>
          <p:sp>
            <p:nvSpPr>
              <p:cNvPr id="228453" name="Oval 101"/>
              <p:cNvSpPr>
                <a:spLocks noChangeArrowheads="1"/>
              </p:cNvSpPr>
              <p:nvPr/>
            </p:nvSpPr>
            <p:spPr bwMode="auto">
              <a:xfrm>
                <a:off x="1872" y="2448"/>
                <a:ext cx="96" cy="240"/>
              </a:xfrm>
              <a:prstGeom prst="ellipse">
                <a:avLst/>
              </a:prstGeom>
              <a:solidFill>
                <a:srgbClr val="FFFFCC"/>
              </a:solidFill>
              <a:ln w="9525">
                <a:solidFill>
                  <a:schemeClr val="tx1"/>
                </a:solidFill>
                <a:round/>
                <a:headEnd/>
                <a:tailEnd/>
              </a:ln>
              <a:effectLst/>
            </p:spPr>
            <p:txBody>
              <a:bodyPr wrap="none" anchor="ctr"/>
              <a:lstStyle/>
              <a:p>
                <a:endParaRPr lang="en-GB"/>
              </a:p>
            </p:txBody>
          </p:sp>
          <p:sp>
            <p:nvSpPr>
              <p:cNvPr id="228454" name="Oval 102"/>
              <p:cNvSpPr>
                <a:spLocks noChangeArrowheads="1"/>
              </p:cNvSpPr>
              <p:nvPr/>
            </p:nvSpPr>
            <p:spPr bwMode="auto">
              <a:xfrm>
                <a:off x="1065" y="2448"/>
                <a:ext cx="96" cy="240"/>
              </a:xfrm>
              <a:prstGeom prst="ellipse">
                <a:avLst/>
              </a:prstGeom>
              <a:solidFill>
                <a:srgbClr val="FFFFCC"/>
              </a:solidFill>
              <a:ln w="9525">
                <a:solidFill>
                  <a:schemeClr val="tx1"/>
                </a:solidFill>
                <a:round/>
                <a:headEnd/>
                <a:tailEnd/>
              </a:ln>
              <a:effectLst/>
            </p:spPr>
            <p:txBody>
              <a:bodyPr wrap="none" anchor="ctr"/>
              <a:lstStyle/>
              <a:p>
                <a:endParaRPr lang="en-GB"/>
              </a:p>
            </p:txBody>
          </p:sp>
          <p:grpSp>
            <p:nvGrpSpPr>
              <p:cNvPr id="23" name="Group 103"/>
              <p:cNvGrpSpPr>
                <a:grpSpLocks/>
              </p:cNvGrpSpPr>
              <p:nvPr/>
            </p:nvGrpSpPr>
            <p:grpSpPr bwMode="auto">
              <a:xfrm>
                <a:off x="1104" y="1824"/>
                <a:ext cx="816" cy="1200"/>
                <a:chOff x="1104" y="1824"/>
                <a:chExt cx="816" cy="1200"/>
              </a:xfrm>
            </p:grpSpPr>
            <p:sp>
              <p:nvSpPr>
                <p:cNvPr id="228456" name="AutoShape 104"/>
                <p:cNvSpPr>
                  <a:spLocks noChangeArrowheads="1"/>
                </p:cNvSpPr>
                <p:nvPr/>
              </p:nvSpPr>
              <p:spPr bwMode="auto">
                <a:xfrm>
                  <a:off x="1440" y="1824"/>
                  <a:ext cx="144" cy="192"/>
                </a:xfrm>
                <a:prstGeom prst="triangle">
                  <a:avLst>
                    <a:gd name="adj" fmla="val 50000"/>
                  </a:avLst>
                </a:prstGeom>
                <a:solidFill>
                  <a:srgbClr val="FFFFCC"/>
                </a:solidFill>
                <a:ln w="9525">
                  <a:solidFill>
                    <a:schemeClr val="tx1"/>
                  </a:solidFill>
                  <a:miter lim="800000"/>
                  <a:headEnd/>
                  <a:tailEnd/>
                </a:ln>
                <a:effectLst/>
              </p:spPr>
              <p:txBody>
                <a:bodyPr wrap="none" anchor="ctr"/>
                <a:lstStyle/>
                <a:p>
                  <a:endParaRPr lang="en-GB"/>
                </a:p>
              </p:txBody>
            </p:sp>
            <p:sp>
              <p:nvSpPr>
                <p:cNvPr id="228457" name="Oval 105"/>
                <p:cNvSpPr>
                  <a:spLocks noChangeArrowheads="1"/>
                </p:cNvSpPr>
                <p:nvPr/>
              </p:nvSpPr>
              <p:spPr bwMode="auto">
                <a:xfrm>
                  <a:off x="1104" y="1968"/>
                  <a:ext cx="816" cy="1056"/>
                </a:xfrm>
                <a:prstGeom prst="ellipse">
                  <a:avLst/>
                </a:prstGeom>
                <a:solidFill>
                  <a:srgbClr val="FFFFCC"/>
                </a:solidFill>
                <a:ln w="9525">
                  <a:solidFill>
                    <a:schemeClr val="tx1"/>
                  </a:solidFill>
                  <a:round/>
                  <a:headEnd/>
                  <a:tailEnd/>
                </a:ln>
                <a:effectLst/>
              </p:spPr>
              <p:txBody>
                <a:bodyPr wrap="none" anchor="ctr"/>
                <a:lstStyle/>
                <a:p>
                  <a:endParaRPr lang="en-GB"/>
                </a:p>
              </p:txBody>
            </p:sp>
          </p:grpSp>
        </p:grpSp>
        <p:sp>
          <p:nvSpPr>
            <p:cNvPr id="228458" name="Line 106"/>
            <p:cNvSpPr>
              <a:spLocks noChangeShapeType="1"/>
            </p:cNvSpPr>
            <p:nvPr/>
          </p:nvSpPr>
          <p:spPr bwMode="auto">
            <a:xfrm>
              <a:off x="4228039" y="3609209"/>
              <a:ext cx="1036339" cy="372326"/>
            </a:xfrm>
            <a:prstGeom prst="line">
              <a:avLst/>
            </a:prstGeom>
            <a:noFill/>
            <a:ln w="31750">
              <a:solidFill>
                <a:srgbClr val="FF0000"/>
              </a:solidFill>
              <a:round/>
              <a:headEnd type="triangle" w="med" len="med"/>
              <a:tailEnd type="triangle" w="med" len="med"/>
            </a:ln>
            <a:effectLst/>
          </p:spPr>
          <p:txBody>
            <a:bodyPr/>
            <a:lstStyle/>
            <a:p>
              <a:endParaRPr lang="en-GB"/>
            </a:p>
          </p:txBody>
        </p:sp>
        <p:sp>
          <p:nvSpPr>
            <p:cNvPr id="228459" name="AutoShape 107"/>
            <p:cNvSpPr>
              <a:spLocks noChangeArrowheads="1"/>
            </p:cNvSpPr>
            <p:nvPr/>
          </p:nvSpPr>
          <p:spPr bwMode="auto">
            <a:xfrm>
              <a:off x="4747177" y="3779373"/>
              <a:ext cx="105571" cy="79992"/>
            </a:xfrm>
            <a:prstGeom prst="irregularSeal1">
              <a:avLst/>
            </a:prstGeom>
            <a:solidFill>
              <a:schemeClr val="bg1"/>
            </a:solidFill>
            <a:ln w="9525">
              <a:solidFill>
                <a:srgbClr val="00B050"/>
              </a:solidFill>
              <a:miter lim="800000"/>
              <a:headEnd/>
              <a:tailEnd/>
            </a:ln>
            <a:effectLst/>
          </p:spPr>
          <p:txBody>
            <a:bodyPr wrap="none" anchor="ctr"/>
            <a:lstStyle/>
            <a:p>
              <a:endParaRPr lang="en-GB"/>
            </a:p>
          </p:txBody>
        </p:sp>
        <p:pic>
          <p:nvPicPr>
            <p:cNvPr id="228460" name="Picture 10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94539" y="3112294"/>
              <a:ext cx="1889099" cy="1486584"/>
            </a:xfrm>
            <a:prstGeom prst="rect">
              <a:avLst/>
            </a:prstGeom>
            <a:noFill/>
            <a:ln w="9525">
              <a:noFill/>
              <a:miter lim="800000"/>
              <a:headEnd/>
              <a:tailEnd/>
            </a:ln>
            <a:effectLst/>
          </p:spPr>
        </p:pic>
        <p:sp>
          <p:nvSpPr>
            <p:cNvPr id="228461" name="Line 109"/>
            <p:cNvSpPr>
              <a:spLocks noChangeShapeType="1"/>
            </p:cNvSpPr>
            <p:nvPr/>
          </p:nvSpPr>
          <p:spPr bwMode="auto">
            <a:xfrm>
              <a:off x="5711898" y="3961901"/>
              <a:ext cx="945071" cy="0"/>
            </a:xfrm>
            <a:prstGeom prst="line">
              <a:avLst/>
            </a:prstGeom>
            <a:noFill/>
            <a:ln w="57150">
              <a:solidFill>
                <a:schemeClr val="tx1"/>
              </a:solidFill>
              <a:round/>
              <a:headEnd/>
              <a:tailEnd type="triangle" w="med" len="med"/>
            </a:ln>
            <a:effectLst/>
          </p:spPr>
          <p:txBody>
            <a:bodyPr/>
            <a:lstStyle/>
            <a:p>
              <a:endParaRPr lang="en-GB"/>
            </a:p>
          </p:txBody>
        </p:sp>
      </p:grpSp>
      <p:pic>
        <p:nvPicPr>
          <p:cNvPr id="2050"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47866" y="897564"/>
            <a:ext cx="3481388" cy="23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496"/>
            <a:ext cx="7772400" cy="685800"/>
          </a:xfrm>
        </p:spPr>
        <p:txBody>
          <a:bodyPr/>
          <a:lstStyle/>
          <a:p>
            <a:r>
              <a:rPr lang="en-US" dirty="0" smtClean="0"/>
              <a:t>Astrophysics Research</a:t>
            </a:r>
            <a:endParaRPr lang="en-US" dirty="0"/>
          </a:p>
        </p:txBody>
      </p:sp>
      <p:sp>
        <p:nvSpPr>
          <p:cNvPr id="3" name="Content Placeholder 2"/>
          <p:cNvSpPr>
            <a:spLocks noGrp="1"/>
          </p:cNvSpPr>
          <p:nvPr>
            <p:ph idx="1"/>
          </p:nvPr>
        </p:nvSpPr>
        <p:spPr>
          <a:xfrm>
            <a:off x="3491880" y="612092"/>
            <a:ext cx="5760640" cy="2175681"/>
          </a:xfrm>
        </p:spPr>
        <p:txBody>
          <a:bodyPr/>
          <a:lstStyle/>
          <a:p>
            <a:pPr algn="just"/>
            <a:r>
              <a:rPr lang="en-US" dirty="0"/>
              <a:t>	</a:t>
            </a:r>
            <a:r>
              <a:rPr lang="en-US" dirty="0" smtClean="0"/>
              <a:t>				</a:t>
            </a:r>
            <a:endParaRPr lang="en-US" dirty="0"/>
          </a:p>
        </p:txBody>
      </p:sp>
      <p:pic>
        <p:nvPicPr>
          <p:cNvPr id="4" name="Picture 3" descr="M101_INT.jpg"/>
          <p:cNvPicPr>
            <a:picLocks noChangeAspect="1"/>
          </p:cNvPicPr>
          <p:nvPr/>
        </p:nvPicPr>
        <p:blipFill>
          <a:blip r:embed="rId2" cstate="print"/>
          <a:stretch>
            <a:fillRect/>
          </a:stretch>
        </p:blipFill>
        <p:spPr>
          <a:xfrm>
            <a:off x="0" y="987574"/>
            <a:ext cx="3106069" cy="4155926"/>
          </a:xfrm>
          <a:prstGeom prst="rect">
            <a:avLst/>
          </a:prstGeom>
        </p:spPr>
      </p:pic>
      <p:pic>
        <p:nvPicPr>
          <p:cNvPr id="5" name="Picture 4" descr="m101_spec.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17600" y="1591071"/>
            <a:ext cx="5126400" cy="3564000"/>
          </a:xfrm>
          <a:prstGeom prst="rect">
            <a:avLst/>
          </a:prstGeom>
        </p:spPr>
      </p:pic>
      <p:sp>
        <p:nvSpPr>
          <p:cNvPr id="6" name="TextBox 5"/>
          <p:cNvSpPr txBox="1"/>
          <p:nvPr/>
        </p:nvSpPr>
        <p:spPr>
          <a:xfrm>
            <a:off x="4427984" y="843558"/>
            <a:ext cx="4086375" cy="830997"/>
          </a:xfrm>
          <a:prstGeom prst="rect">
            <a:avLst/>
          </a:prstGeom>
          <a:noFill/>
        </p:spPr>
        <p:txBody>
          <a:bodyPr wrap="none" rtlCol="0">
            <a:spAutoFit/>
          </a:bodyPr>
          <a:lstStyle/>
          <a:p>
            <a:r>
              <a:rPr lang="en-US" dirty="0">
                <a:latin typeface="+mn-lt"/>
              </a:rPr>
              <a:t>Type </a:t>
            </a:r>
            <a:r>
              <a:rPr lang="en-US" dirty="0" err="1">
                <a:latin typeface="+mn-lt"/>
              </a:rPr>
              <a:t>Ia</a:t>
            </a:r>
            <a:r>
              <a:rPr lang="en-US" dirty="0">
                <a:latin typeface="+mn-lt"/>
              </a:rPr>
              <a:t> Supernova</a:t>
            </a:r>
            <a:br>
              <a:rPr lang="en-US" dirty="0">
                <a:latin typeface="+mn-lt"/>
              </a:rPr>
            </a:br>
            <a:r>
              <a:rPr lang="en-US" dirty="0" smtClean="0">
                <a:latin typeface="+mn-lt"/>
              </a:rPr>
              <a:t>Earliest </a:t>
            </a:r>
            <a:r>
              <a:rPr lang="en-US" dirty="0">
                <a:latin typeface="+mn-lt"/>
              </a:rPr>
              <a:t>spectrum ever </a:t>
            </a:r>
            <a:r>
              <a:rPr lang="en-US" dirty="0" smtClean="0">
                <a:latin typeface="+mn-lt"/>
              </a:rPr>
              <a:t>taken</a:t>
            </a:r>
            <a:endParaRPr lang="en-US" dirty="0">
              <a:latin typeface="+mn-lt"/>
            </a:endParaRPr>
          </a:p>
        </p:txBody>
      </p:sp>
    </p:spTree>
    <p:extLst>
      <p:ext uri="{BB962C8B-B14F-4D97-AF65-F5344CB8AC3E}">
        <p14:creationId xmlns:p14="http://schemas.microsoft.com/office/powerpoint/2010/main" val="146070051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Text Box 3"/>
          <p:cNvSpPr txBox="1">
            <a:spLocks noChangeArrowheads="1"/>
          </p:cNvSpPr>
          <p:nvPr/>
        </p:nvSpPr>
        <p:spPr bwMode="auto">
          <a:xfrm>
            <a:off x="1652607" y="2648982"/>
            <a:ext cx="5578771" cy="1938992"/>
          </a:xfrm>
          <a:prstGeom prst="rect">
            <a:avLst/>
          </a:prstGeom>
          <a:noFill/>
          <a:ln w="12700" cap="sq">
            <a:noFill/>
            <a:miter lim="800000"/>
            <a:headEnd type="none" w="sm" len="sm"/>
            <a:tailEnd type="none" w="sm" len="sm"/>
          </a:ln>
          <a:effectLst/>
        </p:spPr>
        <p:txBody>
          <a:bodyPr wrap="none">
            <a:spAutoFit/>
          </a:bodyPr>
          <a:lstStyle/>
          <a:p>
            <a:pPr algn="ctr"/>
            <a:r>
              <a:rPr lang="en-GB" dirty="0" smtClean="0">
                <a:latin typeface="+mn-lt"/>
              </a:rPr>
              <a:t>Astrophysics in Liverpool was awarded </a:t>
            </a:r>
          </a:p>
          <a:p>
            <a:pPr algn="ctr"/>
            <a:r>
              <a:rPr lang="en-GB" dirty="0" smtClean="0">
                <a:latin typeface="+mn-lt"/>
              </a:rPr>
              <a:t>the Queen’s Prize for excellence and </a:t>
            </a:r>
          </a:p>
          <a:p>
            <a:pPr algn="ctr"/>
            <a:r>
              <a:rPr lang="en-GB" dirty="0" smtClean="0">
                <a:latin typeface="+mn-lt"/>
              </a:rPr>
              <a:t>innovation in Astronomy, including the </a:t>
            </a:r>
          </a:p>
          <a:p>
            <a:pPr algn="ctr"/>
            <a:r>
              <a:rPr lang="en-GB" dirty="0" smtClean="0">
                <a:latin typeface="+mn-lt"/>
              </a:rPr>
              <a:t>Liverpool Telescope Project and the</a:t>
            </a:r>
          </a:p>
          <a:p>
            <a:pPr algn="ctr"/>
            <a:r>
              <a:rPr lang="en-GB" dirty="0" smtClean="0">
                <a:latin typeface="+mn-lt"/>
              </a:rPr>
              <a:t>Astrophysics Degree Programme</a:t>
            </a:r>
            <a:endParaRPr lang="en-GB" dirty="0">
              <a:latin typeface="+mn-lt"/>
            </a:endParaRPr>
          </a:p>
        </p:txBody>
      </p:sp>
      <p:pic>
        <p:nvPicPr>
          <p:cNvPr id="310276" name="Picture 4" descr="vc_queen_web2"/>
          <p:cNvPicPr>
            <a:picLocks noChangeAspect="1" noChangeArrowheads="1"/>
          </p:cNvPicPr>
          <p:nvPr/>
        </p:nvPicPr>
        <p:blipFill>
          <a:blip r:embed="rId3" cstate="print"/>
          <a:srcRect/>
          <a:stretch>
            <a:fillRect/>
          </a:stretch>
        </p:blipFill>
        <p:spPr bwMode="auto">
          <a:xfrm>
            <a:off x="611188" y="376236"/>
            <a:ext cx="2304628" cy="1728471"/>
          </a:xfrm>
          <a:prstGeom prst="rect">
            <a:avLst/>
          </a:prstGeom>
          <a:noFill/>
        </p:spPr>
      </p:pic>
      <p:pic>
        <p:nvPicPr>
          <p:cNvPr id="310277" name="Picture 5" descr="qapfull"/>
          <p:cNvPicPr>
            <a:picLocks noChangeAspect="1" noChangeArrowheads="1"/>
          </p:cNvPicPr>
          <p:nvPr/>
        </p:nvPicPr>
        <p:blipFill>
          <a:blip r:embed="rId4" cstate="print"/>
          <a:srcRect/>
          <a:stretch>
            <a:fillRect/>
          </a:stretch>
        </p:blipFill>
        <p:spPr bwMode="auto">
          <a:xfrm>
            <a:off x="3707904" y="195486"/>
            <a:ext cx="1524000" cy="2095500"/>
          </a:xfrm>
          <a:prstGeom prst="rect">
            <a:avLst/>
          </a:prstGeom>
          <a:noFill/>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ull-size image (72 K)"/>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12380"/>
          <a:stretch/>
        </p:blipFill>
        <p:spPr bwMode="auto">
          <a:xfrm>
            <a:off x="6427907" y="3548523"/>
            <a:ext cx="2376261" cy="163062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536" y="1113588"/>
            <a:ext cx="8173416" cy="2970330"/>
          </a:xfrm>
          <a:noFill/>
        </p:spPr>
        <p:txBody>
          <a:bodyPr/>
          <a:lstStyle/>
          <a:p>
            <a:pPr marL="0" indent="0"/>
            <a:r>
              <a:rPr lang="en-GB" sz="2000" dirty="0"/>
              <a:t>We founded the Stephenson institute for renewable energy last year between Physics and Chemistry: taking over Chadwick </a:t>
            </a:r>
            <a:r>
              <a:rPr lang="en-GB" sz="2000" dirty="0" smtClean="0"/>
              <a:t>Laboratory</a:t>
            </a:r>
          </a:p>
          <a:p>
            <a:pPr marL="0" indent="0"/>
            <a:endParaRPr lang="en-GB" sz="2000" dirty="0"/>
          </a:p>
          <a:p>
            <a:pPr marL="0" indent="0"/>
            <a:endParaRPr lang="en-GB" sz="2000" dirty="0" smtClean="0"/>
          </a:p>
          <a:p>
            <a:pPr marL="0" indent="0"/>
            <a:endParaRPr lang="en-GB" sz="2000" dirty="0"/>
          </a:p>
          <a:p>
            <a:pPr marL="0" indent="0"/>
            <a:endParaRPr lang="en-GB" sz="2000" dirty="0" smtClean="0"/>
          </a:p>
          <a:p>
            <a:pPr marL="0" indent="0"/>
            <a:endParaRPr lang="en-GB" sz="2000" dirty="0"/>
          </a:p>
          <a:p>
            <a:pPr marL="0" indent="0"/>
            <a:endParaRPr lang="en-GB" sz="2000" dirty="0" smtClean="0"/>
          </a:p>
          <a:p>
            <a:pPr marL="0" indent="0"/>
            <a:endParaRPr lang="en-GB" sz="2000" dirty="0"/>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46910" y="1947490"/>
            <a:ext cx="2775708" cy="1560364"/>
          </a:xfrm>
          <a:prstGeom prst="rect">
            <a:avLst/>
          </a:prstGeom>
          <a:noFill/>
          <a:ln w="9525">
            <a:noFill/>
            <a:miter lim="800000"/>
            <a:headEnd/>
            <a:tailEnd/>
          </a:ln>
        </p:spPr>
      </p:pic>
      <p:sp>
        <p:nvSpPr>
          <p:cNvPr id="6" name="TextBox 5"/>
          <p:cNvSpPr txBox="1"/>
          <p:nvPr/>
        </p:nvSpPr>
        <p:spPr>
          <a:xfrm>
            <a:off x="4067944" y="3899832"/>
            <a:ext cx="2666820" cy="400110"/>
          </a:xfrm>
          <a:prstGeom prst="rect">
            <a:avLst/>
          </a:prstGeom>
          <a:solidFill>
            <a:schemeClr val="tx2">
              <a:lumMod val="40000"/>
              <a:lumOff val="60000"/>
            </a:schemeClr>
          </a:solidFill>
        </p:spPr>
        <p:txBody>
          <a:bodyPr wrap="none" rtlCol="0">
            <a:spAutoFit/>
          </a:bodyPr>
          <a:lstStyle/>
          <a:p>
            <a:r>
              <a:rPr lang="en-GB" sz="2000" dirty="0">
                <a:latin typeface="+mn-lt"/>
              </a:rPr>
              <a:t>A </a:t>
            </a:r>
            <a:r>
              <a:rPr lang="en-GB" sz="2000" dirty="0" err="1" smtClean="0">
                <a:latin typeface="+mn-lt"/>
              </a:rPr>
              <a:t>CdS</a:t>
            </a:r>
            <a:r>
              <a:rPr lang="en-GB" sz="2000" dirty="0" smtClean="0">
                <a:latin typeface="+mn-lt"/>
              </a:rPr>
              <a:t>/</a:t>
            </a:r>
            <a:r>
              <a:rPr lang="en-GB" sz="2000" dirty="0" err="1" smtClean="0">
                <a:latin typeface="+mn-lt"/>
              </a:rPr>
              <a:t>CdTe</a:t>
            </a:r>
            <a:r>
              <a:rPr lang="en-GB" sz="2000" dirty="0" smtClean="0">
                <a:latin typeface="+mn-lt"/>
              </a:rPr>
              <a:t> solar cell</a:t>
            </a:r>
            <a:endParaRPr lang="en-GB" sz="2000" dirty="0">
              <a:latin typeface="+mn-lt"/>
            </a:endParaRPr>
          </a:p>
        </p:txBody>
      </p:sp>
      <p:sp>
        <p:nvSpPr>
          <p:cNvPr id="4" name="Title 3"/>
          <p:cNvSpPr>
            <a:spLocks noGrp="1"/>
          </p:cNvSpPr>
          <p:nvPr>
            <p:ph type="title"/>
          </p:nvPr>
        </p:nvSpPr>
        <p:spPr/>
        <p:txBody>
          <a:bodyPr/>
          <a:lstStyle/>
          <a:p>
            <a:endParaRPr lang="en-GB"/>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7772400" cy="685800"/>
          </a:xfrm>
        </p:spPr>
        <p:txBody>
          <a:bodyPr/>
          <a:lstStyle/>
          <a:p>
            <a:r>
              <a:rPr lang="en-GB" dirty="0" smtClean="0"/>
              <a:t>Physics at Liverpool : Supportive</a:t>
            </a:r>
            <a:endParaRPr lang="en-GB" dirty="0"/>
          </a:p>
        </p:txBody>
      </p:sp>
      <p:sp>
        <p:nvSpPr>
          <p:cNvPr id="2" name="Content Placeholder 1"/>
          <p:cNvSpPr>
            <a:spLocks noGrp="1"/>
          </p:cNvSpPr>
          <p:nvPr>
            <p:ph idx="1"/>
          </p:nvPr>
        </p:nvSpPr>
        <p:spPr>
          <a:xfrm>
            <a:off x="467544" y="699542"/>
            <a:ext cx="7772400" cy="2029104"/>
          </a:xfrm>
        </p:spPr>
        <p:txBody>
          <a:bodyPr>
            <a:noAutofit/>
          </a:bodyPr>
          <a:lstStyle/>
          <a:p>
            <a:pPr marL="273050" lvl="1" indent="19050">
              <a:buClr>
                <a:schemeClr val="accent2"/>
              </a:buClr>
            </a:pPr>
            <a:r>
              <a:rPr lang="en-US" sz="2000" dirty="0" smtClean="0"/>
              <a:t>We use a variety of teaching </a:t>
            </a:r>
            <a:br>
              <a:rPr lang="en-US" sz="2000" dirty="0" smtClean="0"/>
            </a:br>
            <a:r>
              <a:rPr lang="en-US" sz="2000" dirty="0" smtClean="0"/>
              <a:t>methods</a:t>
            </a:r>
          </a:p>
          <a:p>
            <a:pPr lvl="1" indent="-450850">
              <a:buClr>
                <a:schemeClr val="accent2"/>
              </a:buClr>
              <a:buFont typeface="Wingdings" pitchFamily="2" charset="2"/>
              <a:buChar char="§"/>
            </a:pPr>
            <a:r>
              <a:rPr lang="en-US" sz="2000" dirty="0" smtClean="0"/>
              <a:t>Lectures</a:t>
            </a:r>
          </a:p>
          <a:p>
            <a:pPr lvl="1" indent="-450850">
              <a:buClr>
                <a:schemeClr val="accent2"/>
              </a:buClr>
              <a:buFont typeface="Wingdings" pitchFamily="2" charset="2"/>
              <a:buChar char="§"/>
            </a:pPr>
            <a:r>
              <a:rPr lang="en-US" sz="2000" dirty="0" smtClean="0"/>
              <a:t>Problem classes </a:t>
            </a:r>
          </a:p>
          <a:p>
            <a:pPr lvl="1" indent="-450850">
              <a:buClr>
                <a:schemeClr val="accent2"/>
              </a:buClr>
              <a:buFont typeface="Wingdings" pitchFamily="2" charset="2"/>
              <a:buChar char="§"/>
            </a:pPr>
            <a:r>
              <a:rPr lang="en-US" sz="2000" dirty="0" smtClean="0"/>
              <a:t>Tutorials</a:t>
            </a:r>
          </a:p>
          <a:p>
            <a:pPr lvl="1" indent="-450850">
              <a:buClr>
                <a:schemeClr val="accent2"/>
              </a:buClr>
              <a:buFont typeface="Wingdings" pitchFamily="2" charset="2"/>
              <a:buChar char="§"/>
            </a:pPr>
            <a:r>
              <a:rPr lang="en-US" sz="2000" dirty="0" smtClean="0"/>
              <a:t>Laboratory work</a:t>
            </a:r>
          </a:p>
          <a:p>
            <a:pPr lvl="1" indent="-450850">
              <a:buClr>
                <a:schemeClr val="accent2"/>
              </a:buClr>
              <a:buFont typeface="Wingdings" pitchFamily="2" charset="2"/>
              <a:buChar char="§"/>
            </a:pPr>
            <a:r>
              <a:rPr lang="en-US" sz="2000" dirty="0" smtClean="0"/>
              <a:t>Problem based learning </a:t>
            </a:r>
          </a:p>
          <a:p>
            <a:pPr lvl="1" indent="-450850">
              <a:buClr>
                <a:schemeClr val="accent2"/>
              </a:buClr>
              <a:buFont typeface="Wingdings" pitchFamily="2" charset="2"/>
              <a:buChar char="§"/>
            </a:pPr>
            <a:r>
              <a:rPr lang="en-US" sz="2000" dirty="0" smtClean="0"/>
              <a:t>Private study </a:t>
            </a:r>
          </a:p>
        </p:txBody>
      </p:sp>
      <p:sp>
        <p:nvSpPr>
          <p:cNvPr id="4" name="Content Placeholder 3"/>
          <p:cNvSpPr>
            <a:spLocks noGrp="1"/>
          </p:cNvSpPr>
          <p:nvPr>
            <p:ph sz="half" idx="4294967295"/>
          </p:nvPr>
        </p:nvSpPr>
        <p:spPr>
          <a:xfrm>
            <a:off x="4427984" y="699542"/>
            <a:ext cx="3995737" cy="2303859"/>
          </a:xfrm>
        </p:spPr>
        <p:txBody>
          <a:bodyPr/>
          <a:lstStyle/>
          <a:p>
            <a:pPr marL="273050" lvl="1" indent="19050">
              <a:buClr>
                <a:schemeClr val="accent2"/>
              </a:buClr>
            </a:pPr>
            <a:r>
              <a:rPr lang="en-US" sz="2000" dirty="0" smtClean="0"/>
              <a:t>Excellent progression</a:t>
            </a:r>
            <a:endParaRPr lang="en-GB" sz="2000" dirty="0" smtClean="0"/>
          </a:p>
          <a:p>
            <a:pPr lvl="1" indent="-450850">
              <a:buClr>
                <a:schemeClr val="accent2"/>
              </a:buClr>
              <a:buFont typeface="Wingdings" pitchFamily="2" charset="2"/>
              <a:buChar char="§"/>
            </a:pPr>
            <a:r>
              <a:rPr lang="en-US" sz="2000" dirty="0" smtClean="0"/>
              <a:t>Flexibility to transfer between courses</a:t>
            </a:r>
            <a:endParaRPr lang="en-GB" sz="2000" dirty="0" smtClean="0"/>
          </a:p>
          <a:p>
            <a:pPr lvl="1" indent="-450850">
              <a:buClr>
                <a:schemeClr val="accent2"/>
              </a:buClr>
              <a:buFont typeface="Wingdings" pitchFamily="2" charset="2"/>
              <a:buChar char="§"/>
            </a:pPr>
            <a:r>
              <a:rPr lang="en-US" sz="2000" dirty="0" smtClean="0"/>
              <a:t>Open door policy</a:t>
            </a:r>
          </a:p>
          <a:p>
            <a:pPr lvl="1" indent="-450850">
              <a:buClr>
                <a:schemeClr val="accent2"/>
              </a:buClr>
              <a:buFont typeface="Wingdings" pitchFamily="2" charset="2"/>
              <a:buChar char="§"/>
            </a:pPr>
            <a:r>
              <a:rPr lang="en-US" sz="2000" dirty="0" smtClean="0"/>
              <a:t>Student office</a:t>
            </a:r>
          </a:p>
          <a:p>
            <a:pPr lvl="1" indent="-450850">
              <a:buClr>
                <a:schemeClr val="accent2"/>
              </a:buClr>
              <a:buFont typeface="Wingdings" pitchFamily="2" charset="2"/>
              <a:buChar char="§"/>
            </a:pPr>
            <a:r>
              <a:rPr lang="en-US" sz="2000" dirty="0" smtClean="0"/>
              <a:t>A member of staff as your contact point</a:t>
            </a:r>
            <a:endParaRPr lang="en-GB" sz="2000" dirty="0" smtClean="0"/>
          </a:p>
        </p:txBody>
      </p:sp>
      <p:pic>
        <p:nvPicPr>
          <p:cNvPr id="5" name="Picture 4" descr="Lectur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02853" y="3672278"/>
            <a:ext cx="1882924" cy="1412193"/>
          </a:xfrm>
          <a:prstGeom prst="rect">
            <a:avLst/>
          </a:prstGeom>
          <a:noFill/>
        </p:spPr>
      </p:pic>
      <p:pic>
        <p:nvPicPr>
          <p:cNvPr id="304130" name="Picture 2" descr="C:\Documents and Settings\dhcroft\My Documents\My Pictures\Photos\AdmissionsShoot2009\DSC_8598.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839" y="3672278"/>
            <a:ext cx="2129460" cy="1417365"/>
          </a:xfrm>
          <a:prstGeom prst="rect">
            <a:avLst/>
          </a:prstGeom>
          <a:noFill/>
        </p:spPr>
      </p:pic>
      <p:pic>
        <p:nvPicPr>
          <p:cNvPr id="2050" name="Picture 2" descr="http://hep.ph.liv.ac.uk/~hutchcroft/PhysicsPolymics2012/DSC_0001_20121006_101336_1000pix.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14621" y="3672278"/>
            <a:ext cx="2088232" cy="13970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hep.ph.liv.ac.uk/~hutchcroft/PhysicsOlympics2013/content/images/large/DSC_4897.jp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794042" y="3672278"/>
            <a:ext cx="1349957" cy="14122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85777" y="3672278"/>
            <a:ext cx="1708266" cy="1419752"/>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03 Y1.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23808"/>
            <a:ext cx="3779912" cy="4312228"/>
          </a:xfrm>
          <a:prstGeom prst="rect">
            <a:avLst/>
          </a:prstGeom>
        </p:spPr>
      </p:pic>
      <p:pic>
        <p:nvPicPr>
          <p:cNvPr id="6" name="Picture 5" descr="Legen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97563" y="2313172"/>
            <a:ext cx="1714500" cy="1333500"/>
          </a:xfrm>
          <a:prstGeom prst="rect">
            <a:avLst/>
          </a:prstGeom>
        </p:spPr>
      </p:pic>
      <p:pic>
        <p:nvPicPr>
          <p:cNvPr id="7" name="Picture 6" descr="F521 Y2.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70508" y="770034"/>
            <a:ext cx="3509804" cy="4286992"/>
          </a:xfrm>
          <a:prstGeom prst="rect">
            <a:avLst/>
          </a:prstGeom>
        </p:spPr>
      </p:pic>
    </p:spTree>
    <p:extLst>
      <p:ext uri="{BB962C8B-B14F-4D97-AF65-F5344CB8AC3E}">
        <p14:creationId xmlns:p14="http://schemas.microsoft.com/office/powerpoint/2010/main" val="4665499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descr="C:\Users\hlnvghn\Pictures\CTL outside.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33482" y="643111"/>
            <a:ext cx="7620000" cy="4381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123478"/>
            <a:ext cx="4700518" cy="523220"/>
          </a:xfrm>
          <a:prstGeom prst="rect">
            <a:avLst/>
          </a:prstGeom>
          <a:noFill/>
        </p:spPr>
        <p:txBody>
          <a:bodyPr wrap="none" rtlCol="0">
            <a:spAutoFit/>
          </a:bodyPr>
          <a:lstStyle/>
          <a:p>
            <a:r>
              <a:rPr lang="en-GB" sz="2800" dirty="0" smtClean="0">
                <a:solidFill>
                  <a:schemeClr val="tx2"/>
                </a:solidFill>
                <a:latin typeface="+mn-lt"/>
              </a:rPr>
              <a:t>Central Teaching Laboratory</a:t>
            </a:r>
          </a:p>
        </p:txBody>
      </p:sp>
      <p:sp>
        <p:nvSpPr>
          <p:cNvPr id="4" name="TextBox 3"/>
          <p:cNvSpPr txBox="1"/>
          <p:nvPr/>
        </p:nvSpPr>
        <p:spPr>
          <a:xfrm>
            <a:off x="1475656" y="4681835"/>
            <a:ext cx="6837962" cy="461665"/>
          </a:xfrm>
          <a:prstGeom prst="rect">
            <a:avLst/>
          </a:prstGeom>
          <a:solidFill>
            <a:schemeClr val="bg1"/>
          </a:solidFill>
        </p:spPr>
        <p:txBody>
          <a:bodyPr wrap="none" rtlCol="0">
            <a:spAutoFit/>
          </a:bodyPr>
          <a:lstStyle/>
          <a:p>
            <a:r>
              <a:rPr lang="en-GB" dirty="0" smtClean="0">
                <a:latin typeface="+mn-lt"/>
              </a:rPr>
              <a:t>Awarded for the best University Facilities in 2013</a:t>
            </a:r>
            <a:endParaRPr lang="en-GB" dirty="0">
              <a:latin typeface="+mn-lt"/>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 y="4009642"/>
            <a:ext cx="1511811" cy="1133858"/>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1" y="51470"/>
            <a:ext cx="3312368" cy="1512168"/>
          </a:xfrm>
        </p:spPr>
        <p:txBody>
          <a:bodyPr anchor="t">
            <a:noAutofit/>
          </a:bodyPr>
          <a:lstStyle/>
          <a:p>
            <a:r>
              <a:rPr lang="en-GB" dirty="0" smtClean="0"/>
              <a:t>Physics laboratory equipment for undergraduates</a:t>
            </a:r>
            <a:endParaRPr lang="en-GB" dirty="0"/>
          </a:p>
        </p:txBody>
      </p:sp>
      <p:sp>
        <p:nvSpPr>
          <p:cNvPr id="5" name="Title 1"/>
          <p:cNvSpPr txBox="1">
            <a:spLocks/>
          </p:cNvSpPr>
          <p:nvPr/>
        </p:nvSpPr>
        <p:spPr>
          <a:xfrm>
            <a:off x="6958" y="1755356"/>
            <a:ext cx="3988544" cy="1224136"/>
          </a:xfrm>
          <a:prstGeom prst="rect">
            <a:avLst/>
          </a:prstGeom>
        </p:spPr>
        <p:txBody>
          <a:bodyPr vert="horz" lIns="91440" tIns="45720" rIns="91440" bIns="45720" rtlCol="0" anchor="t">
            <a:normAutofit/>
          </a:bodyPr>
          <a:lstStyle/>
          <a:p>
            <a:pPr marL="0" marR="0" lvl="0" indent="0" defTabSz="914400" rtl="0" eaLnBrk="1" fontAlgn="auto" latinLnBrk="0" hangingPunct="1">
              <a:spcBef>
                <a:spcPts val="0"/>
              </a:spcBef>
              <a:spcAft>
                <a:spcPts val="0"/>
              </a:spcAft>
              <a:buClrTx/>
              <a:buSzTx/>
              <a:tabLst/>
              <a:defRPr/>
            </a:pPr>
            <a:r>
              <a:rPr lang="en-GB" sz="1800" dirty="0" smtClean="0">
                <a:latin typeface="+mj-lt"/>
                <a:ea typeface="+mj-ea"/>
                <a:cs typeface="+mj-cs"/>
              </a:rPr>
              <a:t>Up to 30 sets of identical basic equipment to enable Y1 and Y2 students to work individually. </a:t>
            </a:r>
          </a:p>
        </p:txBody>
      </p:sp>
      <p:sp>
        <p:nvSpPr>
          <p:cNvPr id="6" name="Rectangle 5"/>
          <p:cNvSpPr/>
          <p:nvPr/>
        </p:nvSpPr>
        <p:spPr>
          <a:xfrm>
            <a:off x="-18240" y="3456851"/>
            <a:ext cx="7560840" cy="1698927"/>
          </a:xfrm>
          <a:prstGeom prst="rect">
            <a:avLst/>
          </a:prstGeom>
        </p:spPr>
        <p:txBody>
          <a:bodyPr wrap="square">
            <a:spAutoFit/>
          </a:bodyPr>
          <a:lstStyle/>
          <a:p>
            <a:pPr marL="0" marR="0" lvl="1" defTabSz="914400" latinLnBrk="0">
              <a:spcBef>
                <a:spcPct val="20000"/>
              </a:spcBef>
              <a:buClr>
                <a:schemeClr val="accent2"/>
              </a:buClr>
              <a:buSzTx/>
              <a:tabLst/>
              <a:defRPr/>
            </a:pPr>
            <a:r>
              <a:rPr lang="en-GB" sz="1800" dirty="0" smtClean="0">
                <a:latin typeface="+mn-lt"/>
              </a:rPr>
              <a:t>• 45 National Instruments </a:t>
            </a:r>
            <a:r>
              <a:rPr lang="en-GB" sz="1800" dirty="0">
                <a:latin typeface="+mn-lt"/>
              </a:rPr>
              <a:t>prototyping boards</a:t>
            </a:r>
          </a:p>
          <a:p>
            <a:pPr marL="0" marR="0" lvl="1" defTabSz="914400" latinLnBrk="0">
              <a:spcBef>
                <a:spcPct val="20000"/>
              </a:spcBef>
              <a:buClr>
                <a:schemeClr val="accent2"/>
              </a:buClr>
              <a:buSzTx/>
              <a:tabLst/>
              <a:defRPr/>
            </a:pPr>
            <a:r>
              <a:rPr lang="en-GB" sz="1800" dirty="0" smtClean="0">
                <a:latin typeface="+mn-lt"/>
              </a:rPr>
              <a:t>• 48 </a:t>
            </a:r>
            <a:r>
              <a:rPr lang="en-GB" sz="1800" dirty="0">
                <a:latin typeface="+mn-lt"/>
              </a:rPr>
              <a:t>research-grade gamma-ray </a:t>
            </a:r>
            <a:r>
              <a:rPr lang="en-GB" sz="1800" dirty="0" smtClean="0">
                <a:latin typeface="+mn-lt"/>
              </a:rPr>
              <a:t>spectrometers</a:t>
            </a:r>
            <a:endParaRPr lang="en-GB" sz="1800" dirty="0">
              <a:latin typeface="+mn-lt"/>
            </a:endParaRPr>
          </a:p>
          <a:p>
            <a:pPr marL="0" marR="0" lvl="1" defTabSz="914400" latinLnBrk="0">
              <a:spcBef>
                <a:spcPct val="20000"/>
              </a:spcBef>
              <a:buClr>
                <a:schemeClr val="accent2"/>
              </a:buClr>
              <a:buSzTx/>
              <a:tabLst/>
              <a:defRPr/>
            </a:pPr>
            <a:r>
              <a:rPr lang="en-GB" sz="1800" dirty="0" smtClean="0">
                <a:latin typeface="+mn-lt"/>
                <a:ea typeface="+mj-ea"/>
                <a:cs typeface="+mj-cs"/>
              </a:rPr>
              <a:t>• X-ray </a:t>
            </a:r>
            <a:r>
              <a:rPr lang="en-GB" sz="1800" dirty="0" err="1" smtClean="0">
                <a:latin typeface="+mn-lt"/>
                <a:ea typeface="+mj-ea"/>
                <a:cs typeface="+mj-cs"/>
              </a:rPr>
              <a:t>diffractometers</a:t>
            </a:r>
            <a:r>
              <a:rPr lang="en-GB" sz="1800" dirty="0" smtClean="0">
                <a:latin typeface="+mn-lt"/>
                <a:ea typeface="+mj-ea"/>
                <a:cs typeface="+mj-cs"/>
              </a:rPr>
              <a:t> with CT (computed tomography) scanners</a:t>
            </a:r>
          </a:p>
          <a:p>
            <a:pPr marL="0" marR="0" lvl="1" defTabSz="914400" latinLnBrk="0">
              <a:spcBef>
                <a:spcPct val="20000"/>
              </a:spcBef>
              <a:buClr>
                <a:schemeClr val="accent2"/>
              </a:buClr>
              <a:buSzTx/>
              <a:tabLst/>
              <a:defRPr/>
            </a:pPr>
            <a:r>
              <a:rPr lang="en-GB" sz="1800" dirty="0" smtClean="0">
                <a:latin typeface="+mn-lt"/>
                <a:ea typeface="+mj-ea"/>
                <a:cs typeface="+mj-cs"/>
              </a:rPr>
              <a:t>• Hand-held gamma-ray detectors</a:t>
            </a:r>
          </a:p>
          <a:p>
            <a:pPr marL="0" marR="0" lvl="1" defTabSz="914400" latinLnBrk="0">
              <a:spcBef>
                <a:spcPct val="20000"/>
              </a:spcBef>
              <a:buClr>
                <a:schemeClr val="accent2"/>
              </a:buClr>
              <a:buSzTx/>
              <a:tabLst/>
              <a:defRPr/>
            </a:pPr>
            <a:r>
              <a:rPr lang="en-GB" sz="1800" dirty="0" smtClean="0">
                <a:latin typeface="+mn-lt"/>
                <a:ea typeface="+mj-ea"/>
                <a:cs typeface="+mj-cs"/>
              </a:rPr>
              <a:t>• Hand-held X-ray fluorescence analysers</a:t>
            </a:r>
          </a:p>
        </p:txBody>
      </p:sp>
      <p:pic>
        <p:nvPicPr>
          <p:cNvPr id="8" name="Picture 7" descr="CTL Rad Lab 1280.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44504" y="1424851"/>
            <a:ext cx="4064000" cy="2032000"/>
          </a:xfrm>
          <a:prstGeom prst="rect">
            <a:avLst/>
          </a:prstGeom>
          <a:ln w="28575" cmpd="sng">
            <a:solidFill>
              <a:srgbClr val="000000"/>
            </a:solidFill>
          </a:ln>
        </p:spPr>
      </p:pic>
      <p:pic>
        <p:nvPicPr>
          <p:cNvPr id="9" name="Picture 8" descr="CTL Rad Det 960.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0104" y="3510619"/>
            <a:ext cx="2438400" cy="1625600"/>
          </a:xfrm>
          <a:prstGeom prst="rect">
            <a:avLst/>
          </a:prstGeom>
          <a:ln w="28575" cmpd="sng">
            <a:solidFill>
              <a:schemeClr val="tx1"/>
            </a:solidFill>
          </a:ln>
        </p:spPr>
      </p:pic>
      <p:sp>
        <p:nvSpPr>
          <p:cNvPr id="10" name="Title 1"/>
          <p:cNvSpPr txBox="1">
            <a:spLocks/>
          </p:cNvSpPr>
          <p:nvPr/>
        </p:nvSpPr>
        <p:spPr>
          <a:xfrm>
            <a:off x="30394" y="2718531"/>
            <a:ext cx="5184576" cy="792088"/>
          </a:xfrm>
          <a:prstGeom prst="rect">
            <a:avLst/>
          </a:prstGeom>
        </p:spPr>
        <p:txBody>
          <a:bodyPr vert="horz" lIns="91440" tIns="45720" rIns="91440" bIns="45720" rtlCol="0" anchor="t">
            <a:normAutofit/>
          </a:bodyPr>
          <a:lstStyle/>
          <a:p>
            <a:pPr marL="0" marR="0" lvl="0" indent="0" defTabSz="914400" rtl="0" eaLnBrk="1" fontAlgn="auto" latinLnBrk="0" hangingPunct="1">
              <a:spcBef>
                <a:spcPts val="0"/>
              </a:spcBef>
              <a:spcAft>
                <a:spcPts val="0"/>
              </a:spcAft>
              <a:buClrTx/>
              <a:buSzTx/>
              <a:tabLst/>
              <a:defRPr/>
            </a:pPr>
            <a:r>
              <a:rPr lang="en-GB" sz="1800" dirty="0" smtClean="0">
                <a:latin typeface="+mj-lt"/>
                <a:ea typeface="+mj-ea"/>
                <a:cs typeface="+mj-cs"/>
              </a:rPr>
              <a:t>Larger equipment for final-year research-led laboratories including:</a:t>
            </a:r>
          </a:p>
        </p:txBody>
      </p:sp>
      <p:pic>
        <p:nvPicPr>
          <p:cNvPr id="11" name="Picture 10" descr="Physics-blue-1060.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80480" y="0"/>
            <a:ext cx="2557780" cy="1592580"/>
          </a:xfrm>
          <a:prstGeom prst="rect">
            <a:avLst/>
          </a:prstGeom>
          <a:ln w="28575" cmpd="sng">
            <a:solidFill>
              <a:srgbClr val="000000"/>
            </a:solidFill>
          </a:ln>
        </p:spPr>
      </p:pic>
    </p:spTree>
    <p:extLst>
      <p:ext uri="{BB962C8B-B14F-4D97-AF65-F5344CB8AC3E}">
        <p14:creationId xmlns:p14="http://schemas.microsoft.com/office/powerpoint/2010/main" val="299008897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221050" y="712529"/>
            <a:ext cx="4351713" cy="4351713"/>
            <a:chOff x="4068733" y="301968"/>
            <a:chExt cx="4351713" cy="5802284"/>
          </a:xfrm>
        </p:grpSpPr>
        <p:pic>
          <p:nvPicPr>
            <p:cNvPr id="4" name="Picture 3" descr="physics-00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68733" y="301968"/>
              <a:ext cx="4351713" cy="5802284"/>
            </a:xfrm>
            <a:prstGeom prst="rect">
              <a:avLst/>
            </a:prstGeom>
            <a:ln w="28575" cmpd="sng">
              <a:solidFill>
                <a:schemeClr val="tx1"/>
              </a:solidFill>
            </a:ln>
          </p:spPr>
        </p:pic>
        <p:sp>
          <p:nvSpPr>
            <p:cNvPr id="6" name="TextBox 5"/>
            <p:cNvSpPr txBox="1"/>
            <p:nvPr/>
          </p:nvSpPr>
          <p:spPr>
            <a:xfrm>
              <a:off x="4214225" y="5541804"/>
              <a:ext cx="4060727" cy="533480"/>
            </a:xfrm>
            <a:prstGeom prst="rect">
              <a:avLst/>
            </a:prstGeom>
            <a:solidFill>
              <a:schemeClr val="bg1">
                <a:alpha val="80000"/>
              </a:schemeClr>
            </a:solidFill>
            <a:effectLst/>
          </p:spPr>
          <p:txBody>
            <a:bodyPr wrap="none" rtlCol="0">
              <a:spAutoFit/>
            </a:bodyPr>
            <a:lstStyle/>
            <a:p>
              <a:pPr algn="ctr"/>
              <a:r>
                <a:rPr lang="en-GB" sz="2000" dirty="0" smtClean="0">
                  <a:latin typeface="+mn-lt"/>
                </a:rPr>
                <a:t>Surface Science Research Centre</a:t>
              </a:r>
            </a:p>
          </p:txBody>
        </p:sp>
      </p:grpSp>
      <p:grpSp>
        <p:nvGrpSpPr>
          <p:cNvPr id="12" name="Group 11"/>
          <p:cNvGrpSpPr/>
          <p:nvPr/>
        </p:nvGrpSpPr>
        <p:grpSpPr>
          <a:xfrm>
            <a:off x="323528" y="712918"/>
            <a:ext cx="4995949" cy="3749040"/>
            <a:chOff x="1115615" y="846517"/>
            <a:chExt cx="4995949" cy="4998720"/>
          </a:xfrm>
        </p:grpSpPr>
        <p:pic>
          <p:nvPicPr>
            <p:cNvPr id="305154" name="Picture 2"/>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a:ext>
              </a:extLst>
            </a:blip>
            <a:srcRect/>
            <a:stretch>
              <a:fillRect/>
            </a:stretch>
          </p:blipFill>
          <p:spPr bwMode="auto">
            <a:xfrm>
              <a:off x="1115615" y="846517"/>
              <a:ext cx="4995949" cy="4998720"/>
            </a:xfrm>
            <a:prstGeom prst="rect">
              <a:avLst/>
            </a:prstGeom>
            <a:noFill/>
            <a:ln w="28575" cmpd="sng">
              <a:solidFill>
                <a:schemeClr val="tx1"/>
              </a:solidFill>
              <a:miter lim="800000"/>
              <a:headEnd/>
              <a:tailEnd/>
            </a:ln>
          </p:spPr>
        </p:pic>
        <p:sp>
          <p:nvSpPr>
            <p:cNvPr id="10" name="TextBox 9"/>
            <p:cNvSpPr txBox="1"/>
            <p:nvPr/>
          </p:nvSpPr>
          <p:spPr>
            <a:xfrm>
              <a:off x="1201321" y="5149162"/>
              <a:ext cx="4824536" cy="533480"/>
            </a:xfrm>
            <a:prstGeom prst="rect">
              <a:avLst/>
            </a:prstGeom>
            <a:solidFill>
              <a:schemeClr val="lt1">
                <a:alpha val="80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GB" sz="2000" dirty="0" smtClean="0">
                  <a:latin typeface="+mn-lt"/>
                </a:rPr>
                <a:t>Liverpool</a:t>
              </a:r>
              <a:r>
                <a:rPr lang="en-GB" sz="1800" dirty="0" smtClean="0">
                  <a:latin typeface="+mn-lt"/>
                </a:rPr>
                <a:t> </a:t>
              </a:r>
              <a:r>
                <a:rPr lang="en-GB" sz="2000" dirty="0" smtClean="0">
                  <a:latin typeface="+mn-lt"/>
                </a:rPr>
                <a:t>Semiconductor</a:t>
              </a:r>
              <a:r>
                <a:rPr lang="en-GB" sz="1800" dirty="0" smtClean="0">
                  <a:latin typeface="+mn-lt"/>
                </a:rPr>
                <a:t> </a:t>
              </a:r>
              <a:r>
                <a:rPr lang="en-GB" sz="2000" dirty="0" smtClean="0">
                  <a:latin typeface="+mn-lt"/>
                </a:rPr>
                <a:t>Detector</a:t>
              </a:r>
              <a:r>
                <a:rPr lang="en-GB" sz="1800" dirty="0" smtClean="0">
                  <a:latin typeface="+mn-lt"/>
                </a:rPr>
                <a:t> </a:t>
              </a:r>
              <a:r>
                <a:rPr lang="en-GB" sz="2000" dirty="0" smtClean="0">
                  <a:latin typeface="+mn-lt"/>
                </a:rPr>
                <a:t>Centre</a:t>
              </a:r>
            </a:p>
          </p:txBody>
        </p:sp>
      </p:grpSp>
      <p:grpSp>
        <p:nvGrpSpPr>
          <p:cNvPr id="14" name="Group 13"/>
          <p:cNvGrpSpPr/>
          <p:nvPr/>
        </p:nvGrpSpPr>
        <p:grpSpPr>
          <a:xfrm>
            <a:off x="3033703" y="712529"/>
            <a:ext cx="5969000" cy="1968500"/>
            <a:chOff x="2333071" y="3758351"/>
            <a:chExt cx="5969000" cy="2624666"/>
          </a:xfrm>
        </p:grpSpPr>
        <p:pic>
          <p:nvPicPr>
            <p:cNvPr id="9" name="Picture 8" descr="Stephenson-Inst.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33071" y="3758351"/>
              <a:ext cx="5969000" cy="2624666"/>
            </a:xfrm>
            <a:prstGeom prst="rect">
              <a:avLst/>
            </a:prstGeom>
            <a:ln w="28575" cmpd="sng">
              <a:solidFill>
                <a:schemeClr val="tx1"/>
              </a:solidFill>
            </a:ln>
          </p:spPr>
        </p:pic>
        <p:sp>
          <p:nvSpPr>
            <p:cNvPr id="13" name="TextBox 12"/>
            <p:cNvSpPr txBox="1"/>
            <p:nvPr/>
          </p:nvSpPr>
          <p:spPr>
            <a:xfrm>
              <a:off x="2712751" y="5730680"/>
              <a:ext cx="5148572" cy="533480"/>
            </a:xfrm>
            <a:prstGeom prst="rect">
              <a:avLst/>
            </a:prstGeom>
            <a:solidFill>
              <a:schemeClr val="lt1">
                <a:alpha val="80000"/>
              </a:schemeClr>
            </a:solidFill>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GB" sz="2000" dirty="0" smtClean="0">
                  <a:latin typeface="+mn-lt"/>
                </a:rPr>
                <a:t>Stephenson Institute for Renewable Energy</a:t>
              </a:r>
            </a:p>
          </p:txBody>
        </p:sp>
      </p:grpSp>
      <p:sp>
        <p:nvSpPr>
          <p:cNvPr id="2" name="Title 1"/>
          <p:cNvSpPr>
            <a:spLocks noGrp="1"/>
          </p:cNvSpPr>
          <p:nvPr>
            <p:ph type="title"/>
          </p:nvPr>
        </p:nvSpPr>
        <p:spPr>
          <a:xfrm>
            <a:off x="-564" y="0"/>
            <a:ext cx="7772400" cy="685800"/>
          </a:xfrm>
        </p:spPr>
        <p:txBody>
          <a:bodyPr/>
          <a:lstStyle/>
          <a:p>
            <a:r>
              <a:rPr lang="en-GB" dirty="0"/>
              <a:t>Research facilities in Liverpool </a:t>
            </a:r>
            <a:endParaRPr lang="en-US" dirty="0"/>
          </a:p>
        </p:txBody>
      </p:sp>
    </p:spTree>
    <p:extLst>
      <p:ext uri="{BB962C8B-B14F-4D97-AF65-F5344CB8AC3E}">
        <p14:creationId xmlns:p14="http://schemas.microsoft.com/office/powerpoint/2010/main" val="8977308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dirty="0" smtClean="0">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4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9567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59368</TotalTime>
  <Words>1986</Words>
  <Application>Microsoft Office PowerPoint</Application>
  <PresentationFormat>On-screen Show (16:9)</PresentationFormat>
  <Paragraphs>294</Paragraphs>
  <Slides>45</Slides>
  <Notes>15</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Blank Presentation</vt:lpstr>
      <vt:lpstr>PowerPoint Presentation</vt:lpstr>
      <vt:lpstr>Why Physics as a degree?</vt:lpstr>
      <vt:lpstr>Career prospects: earning potential</vt:lpstr>
      <vt:lpstr>Department of Physics</vt:lpstr>
      <vt:lpstr>Physics at Liverpool : Supportive</vt:lpstr>
      <vt:lpstr>PowerPoint Presentation</vt:lpstr>
      <vt:lpstr>PowerPoint Presentation</vt:lpstr>
      <vt:lpstr>Physics laboratory equipment for undergraduates</vt:lpstr>
      <vt:lpstr>Research facilities in Liverpool </vt:lpstr>
      <vt:lpstr>Research at Liverpool</vt:lpstr>
      <vt:lpstr>Research at Liverpool</vt:lpstr>
      <vt:lpstr>Research at Liverpool</vt:lpstr>
      <vt:lpstr>Research at Liverpool</vt:lpstr>
      <vt:lpstr>Research at Liverpool</vt:lpstr>
      <vt:lpstr>Cockcroft Institute</vt:lpstr>
      <vt:lpstr>Microscopy Image Analysis</vt:lpstr>
      <vt:lpstr>Travel opportunities : Physics</vt:lpstr>
      <vt:lpstr>Medical physics project</vt:lpstr>
      <vt:lpstr>Astrophysics at Liverpool</vt:lpstr>
      <vt:lpstr>Astrophysics Research</vt:lpstr>
      <vt:lpstr>Travel Opportunities:  Astrophysics</vt:lpstr>
      <vt:lpstr>Study Abroad</vt:lpstr>
      <vt:lpstr>The Liverpool Telescope</vt:lpstr>
      <vt:lpstr>Astrophysics Research</vt:lpstr>
      <vt:lpstr>Physics at Liverpool</vt:lpstr>
      <vt:lpstr>Liverpool Life</vt:lpstr>
      <vt:lpstr>Please visit our labs!</vt:lpstr>
      <vt:lpstr>PowerPoint Presentation</vt:lpstr>
      <vt:lpstr>Tuition &amp; Tuition Fee Loan</vt:lpstr>
      <vt:lpstr>Maintenance Grant &amp; Loan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Subject Review</vt:lpstr>
      <vt:lpstr>Structure of the universe &amp; Dark matter</vt:lpstr>
      <vt:lpstr>Nuclear Physics Research</vt:lpstr>
      <vt:lpstr>Astrophysics Research</vt:lpstr>
      <vt:lpstr>PowerPoint Presentation</vt:lpstr>
      <vt:lpstr>PowerPoint Presentation</vt:lpstr>
    </vt:vector>
  </TitlesOfParts>
  <Company>University of Liverpool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PHYS491 Research Skills Statistics (A J Boston)</dc:title>
  <dc:creator>Andrew Boston</dc:creator>
  <cp:lastModifiedBy>David Hutchcroft</cp:lastModifiedBy>
  <cp:revision>831</cp:revision>
  <cp:lastPrinted>1601-01-01T00:00:00Z</cp:lastPrinted>
  <dcterms:created xsi:type="dcterms:W3CDTF">2001-09-23T16:52:06Z</dcterms:created>
  <dcterms:modified xsi:type="dcterms:W3CDTF">2014-10-07T16:13:10Z</dcterms:modified>
</cp:coreProperties>
</file>